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386" r:id="rId2"/>
    <p:sldId id="379" r:id="rId3"/>
    <p:sldId id="380" r:id="rId4"/>
    <p:sldId id="381" r:id="rId5"/>
    <p:sldId id="382" r:id="rId6"/>
    <p:sldId id="384" r:id="rId7"/>
    <p:sldId id="385" r:id="rId8"/>
    <p:sldId id="353" r:id="rId9"/>
    <p:sldId id="357" r:id="rId10"/>
    <p:sldId id="332" r:id="rId11"/>
    <p:sldId id="358" r:id="rId12"/>
    <p:sldId id="359" r:id="rId13"/>
    <p:sldId id="361" r:id="rId14"/>
    <p:sldId id="343" r:id="rId15"/>
    <p:sldId id="340" r:id="rId16"/>
    <p:sldId id="342" r:id="rId17"/>
    <p:sldId id="368" r:id="rId18"/>
    <p:sldId id="349" r:id="rId19"/>
    <p:sldId id="328" r:id="rId20"/>
    <p:sldId id="367" r:id="rId21"/>
    <p:sldId id="334" r:id="rId22"/>
    <p:sldId id="373" r:id="rId23"/>
    <p:sldId id="369" r:id="rId24"/>
    <p:sldId id="374" r:id="rId25"/>
    <p:sldId id="375" r:id="rId26"/>
    <p:sldId id="376" r:id="rId27"/>
    <p:sldId id="301" r:id="rId28"/>
  </p:sldIdLst>
  <p:sldSz cx="9144000" cy="6858000" type="screen4x3"/>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024"/>
    <a:srgbClr val="FF66FF"/>
    <a:srgbClr val="3366FF"/>
    <a:srgbClr val="00FFFF"/>
    <a:srgbClr val="66FF66"/>
    <a:srgbClr val="FFFF66"/>
    <a:srgbClr val="C9FAFB"/>
    <a:srgbClr val="DCB9FF"/>
    <a:srgbClr val="DF7D6C"/>
    <a:srgbClr val="F1C8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30" autoAdjust="0"/>
    <p:restoredTop sz="94159"/>
  </p:normalViewPr>
  <p:slideViewPr>
    <p:cSldViewPr snapToGrid="0">
      <p:cViewPr varScale="1">
        <p:scale>
          <a:sx n="65" d="100"/>
          <a:sy n="65" d="100"/>
        </p:scale>
        <p:origin x="18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F69BB1-586B-4684-A272-F5E1251DF1BB}" type="doc">
      <dgm:prSet loTypeId="urn:microsoft.com/office/officeart/2005/8/layout/vList6" loCatId="list" qsTypeId="urn:microsoft.com/office/officeart/2005/8/quickstyle/simple1" qsCatId="simple" csTypeId="urn:microsoft.com/office/officeart/2005/8/colors/accent6_1" csCatId="accent6" phldr="1"/>
      <dgm:spPr/>
      <dgm:t>
        <a:bodyPr/>
        <a:lstStyle/>
        <a:p>
          <a:endParaRPr lang="en-US"/>
        </a:p>
      </dgm:t>
    </dgm:pt>
    <dgm:pt modelId="{3CB33DEC-A8A6-4A39-BC63-3B96A64EF8A7}">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2800" b="1" dirty="0" err="1">
              <a:solidFill>
                <a:srgbClr val="C00000"/>
              </a:solidFill>
              <a:latin typeface="Arial" panose="020B0604020202020204" pitchFamily="34" charset="0"/>
              <a:cs typeface="Arial" panose="020B0604020202020204" pitchFamily="34" charset="0"/>
            </a:rPr>
            <a:t>Faktor</a:t>
          </a:r>
          <a:r>
            <a:rPr lang="en-US" sz="2800" b="1" dirty="0">
              <a:solidFill>
                <a:srgbClr val="C00000"/>
              </a:solidFill>
              <a:latin typeface="Arial" panose="020B0604020202020204" pitchFamily="34" charset="0"/>
              <a:cs typeface="Arial" panose="020B0604020202020204" pitchFamily="34" charset="0"/>
            </a:rPr>
            <a:t> </a:t>
          </a:r>
          <a:r>
            <a:rPr lang="en-US" sz="2800" b="1" dirty="0" err="1">
              <a:solidFill>
                <a:srgbClr val="C00000"/>
              </a:solidFill>
              <a:latin typeface="Arial" panose="020B0604020202020204" pitchFamily="34" charset="0"/>
              <a:cs typeface="Arial" panose="020B0604020202020204" pitchFamily="34" charset="0"/>
            </a:rPr>
            <a:t>Insentif</a:t>
          </a:r>
          <a:r>
            <a:rPr lang="en-US" sz="2800" b="1" dirty="0">
              <a:solidFill>
                <a:srgbClr val="C00000"/>
              </a:solidFill>
              <a:latin typeface="Arial" panose="020B0604020202020204" pitchFamily="34" charset="0"/>
              <a:cs typeface="Arial" panose="020B0604020202020204" pitchFamily="34" charset="0"/>
            </a:rPr>
            <a:t> </a:t>
          </a:r>
          <a:r>
            <a:rPr lang="en-US" sz="2800" b="1" dirty="0" err="1">
              <a:solidFill>
                <a:srgbClr val="C00000"/>
              </a:solidFill>
              <a:latin typeface="Arial" panose="020B0604020202020204" pitchFamily="34" charset="0"/>
              <a:cs typeface="Arial" panose="020B0604020202020204" pitchFamily="34" charset="0"/>
            </a:rPr>
            <a:t>Ekonomik</a:t>
          </a:r>
          <a:endParaRPr lang="en-US" sz="2800" b="1" dirty="0">
            <a:solidFill>
              <a:srgbClr val="C00000"/>
            </a:solidFill>
            <a:latin typeface="Arial" panose="020B0604020202020204" pitchFamily="34" charset="0"/>
            <a:cs typeface="Arial" panose="020B0604020202020204" pitchFamily="34" charset="0"/>
          </a:endParaRPr>
        </a:p>
      </dgm:t>
    </dgm:pt>
    <dgm:pt modelId="{6C0BBEE5-828F-453B-8D46-87D412AFC824}" type="parTrans" cxnId="{A84106EB-2F87-4149-BEA9-766ED14B2C6D}">
      <dgm:prSet/>
      <dgm:spPr/>
      <dgm:t>
        <a:bodyPr/>
        <a:lstStyle/>
        <a:p>
          <a:endParaRPr lang="en-US" sz="1800">
            <a:latin typeface="Arial" panose="020B0604020202020204" pitchFamily="34" charset="0"/>
            <a:cs typeface="Arial" panose="020B0604020202020204" pitchFamily="34" charset="0"/>
          </a:endParaRPr>
        </a:p>
      </dgm:t>
    </dgm:pt>
    <dgm:pt modelId="{5B18C683-4325-4051-9136-97268BA4A1A9}" type="sibTrans" cxnId="{A84106EB-2F87-4149-BEA9-766ED14B2C6D}">
      <dgm:prSet/>
      <dgm:spPr/>
      <dgm:t>
        <a:bodyPr/>
        <a:lstStyle/>
        <a:p>
          <a:endParaRPr lang="en-US" sz="1800">
            <a:latin typeface="Arial" panose="020B0604020202020204" pitchFamily="34" charset="0"/>
            <a:cs typeface="Arial" panose="020B0604020202020204" pitchFamily="34" charset="0"/>
          </a:endParaRPr>
        </a:p>
      </dgm:t>
    </dgm:pt>
    <dgm:pt modelId="{D146F156-784D-4E32-9E08-4A8B28CF0D02}">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300" dirty="0" err="1">
              <a:latin typeface="Arial" panose="020B0604020202020204" pitchFamily="34" charset="0"/>
              <a:cs typeface="Arial" panose="020B0604020202020204" pitchFamily="34" charset="0"/>
            </a:rPr>
            <a:t>Syarat</a:t>
          </a:r>
          <a:r>
            <a:rPr lang="en-US" sz="1300" dirty="0">
              <a:latin typeface="Arial" panose="020B0604020202020204" pitchFamily="34" charset="0"/>
              <a:cs typeface="Arial" panose="020B0604020202020204" pitchFamily="34" charset="0"/>
            </a:rPr>
            <a:t> dan </a:t>
          </a:r>
          <a:r>
            <a:rPr lang="en-US" sz="1300" dirty="0" err="1">
              <a:latin typeface="Arial" panose="020B0604020202020204" pitchFamily="34" charset="0"/>
              <a:cs typeface="Arial" panose="020B0604020202020204" pitchFamily="34" charset="0"/>
            </a:rPr>
            <a:t>ketentuan</a:t>
          </a:r>
          <a:r>
            <a:rPr lang="en-US" sz="1300"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kontraktual</a:t>
          </a:r>
          <a:r>
            <a:rPr lang="en-US" sz="1300"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dibandingkan</a:t>
          </a:r>
          <a:r>
            <a:rPr lang="en-US" sz="1300"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dengan</a:t>
          </a:r>
          <a:r>
            <a:rPr lang="en-US" sz="1300"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harga</a:t>
          </a:r>
          <a:r>
            <a:rPr lang="en-US" sz="1300" dirty="0">
              <a:latin typeface="Arial" panose="020B0604020202020204" pitchFamily="34" charset="0"/>
              <a:cs typeface="Arial" panose="020B0604020202020204" pitchFamily="34" charset="0"/>
            </a:rPr>
            <a:t> pasar</a:t>
          </a:r>
        </a:p>
      </dgm:t>
    </dgm:pt>
    <dgm:pt modelId="{2B882955-2BDB-4E9E-846A-79ABE8CBF660}" type="parTrans" cxnId="{60E6A382-09E6-4FDD-A650-872830676E47}">
      <dgm:prSet/>
      <dgm:spPr/>
      <dgm:t>
        <a:bodyPr/>
        <a:lstStyle/>
        <a:p>
          <a:endParaRPr lang="en-US" sz="1800">
            <a:latin typeface="Arial" panose="020B0604020202020204" pitchFamily="34" charset="0"/>
            <a:cs typeface="Arial" panose="020B0604020202020204" pitchFamily="34" charset="0"/>
          </a:endParaRPr>
        </a:p>
      </dgm:t>
    </dgm:pt>
    <dgm:pt modelId="{2F6B6749-3F35-4F34-9110-66890A8CC7BB}" type="sibTrans" cxnId="{60E6A382-09E6-4FDD-A650-872830676E47}">
      <dgm:prSet/>
      <dgm:spPr/>
      <dgm:t>
        <a:bodyPr/>
        <a:lstStyle/>
        <a:p>
          <a:endParaRPr lang="en-US" sz="1800">
            <a:latin typeface="Arial" panose="020B0604020202020204" pitchFamily="34" charset="0"/>
            <a:cs typeface="Arial" panose="020B0604020202020204" pitchFamily="34" charset="0"/>
          </a:endParaRPr>
        </a:p>
      </dgm:t>
    </dgm:pt>
    <dgm:pt modelId="{AA8112BD-C4CD-40B2-94F8-397CA68E9C3E}">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300" dirty="0" err="1">
              <a:latin typeface="Arial" panose="020B0604020202020204" pitchFamily="34" charset="0"/>
              <a:cs typeface="Arial" panose="020B0604020202020204" pitchFamily="34" charset="0"/>
            </a:rPr>
            <a:t>Perbaikan</a:t>
          </a:r>
          <a:r>
            <a:rPr lang="en-US" sz="1300"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aset</a:t>
          </a:r>
          <a:r>
            <a:rPr lang="en-US" sz="1300"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sewaan</a:t>
          </a:r>
          <a:r>
            <a:rPr lang="en-US" sz="1300" dirty="0">
              <a:latin typeface="Arial" panose="020B0604020202020204" pitchFamily="34" charset="0"/>
              <a:cs typeface="Arial" panose="020B0604020202020204" pitchFamily="34" charset="0"/>
            </a:rPr>
            <a:t> yang </a:t>
          </a:r>
          <a:r>
            <a:rPr lang="en-US" sz="1300" dirty="0" err="1">
              <a:latin typeface="Arial" panose="020B0604020202020204" pitchFamily="34" charset="0"/>
              <a:cs typeface="Arial" panose="020B0604020202020204" pitchFamily="34" charset="0"/>
            </a:rPr>
            <a:t>signifikan</a:t>
          </a:r>
          <a:endParaRPr lang="en-US" sz="1300" dirty="0">
            <a:latin typeface="Arial" panose="020B0604020202020204" pitchFamily="34" charset="0"/>
            <a:cs typeface="Arial" panose="020B0604020202020204" pitchFamily="34" charset="0"/>
          </a:endParaRPr>
        </a:p>
      </dgm:t>
    </dgm:pt>
    <dgm:pt modelId="{9D607C43-7D10-46BA-BD4A-4D1D8CD18CC8}" type="parTrans" cxnId="{9F53E719-AF9F-40F2-931F-CCEE2AE1AF93}">
      <dgm:prSet/>
      <dgm:spPr/>
      <dgm:t>
        <a:bodyPr/>
        <a:lstStyle/>
        <a:p>
          <a:endParaRPr lang="en-US" sz="1800">
            <a:latin typeface="Arial" panose="020B0604020202020204" pitchFamily="34" charset="0"/>
            <a:cs typeface="Arial" panose="020B0604020202020204" pitchFamily="34" charset="0"/>
          </a:endParaRPr>
        </a:p>
      </dgm:t>
    </dgm:pt>
    <dgm:pt modelId="{10572B69-84CC-4261-A1C4-162A0D79D39E}" type="sibTrans" cxnId="{9F53E719-AF9F-40F2-931F-CCEE2AE1AF93}">
      <dgm:prSet/>
      <dgm:spPr/>
      <dgm:t>
        <a:bodyPr/>
        <a:lstStyle/>
        <a:p>
          <a:endParaRPr lang="en-US" sz="1800">
            <a:latin typeface="Arial" panose="020B0604020202020204" pitchFamily="34" charset="0"/>
            <a:cs typeface="Arial" panose="020B0604020202020204" pitchFamily="34" charset="0"/>
          </a:endParaRPr>
        </a:p>
      </dgm:t>
    </dgm:pt>
    <dgm:pt modelId="{D3317167-6DCE-453F-A4E4-B988B4C0C04F}">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2400" b="1">
              <a:solidFill>
                <a:srgbClr val="C00000"/>
              </a:solidFill>
              <a:latin typeface="Arial" panose="020B0604020202020204" pitchFamily="34" charset="0"/>
              <a:cs typeface="Arial" panose="020B0604020202020204" pitchFamily="34" charset="0"/>
            </a:rPr>
            <a:t>Faktor Lain</a:t>
          </a:r>
        </a:p>
      </dgm:t>
    </dgm:pt>
    <dgm:pt modelId="{03AE016F-75DB-43A7-816B-18DB3F278DEE}" type="parTrans" cxnId="{A6BA26A5-E6B5-467A-98CF-C9246E87ACCF}">
      <dgm:prSet/>
      <dgm:spPr/>
      <dgm:t>
        <a:bodyPr/>
        <a:lstStyle/>
        <a:p>
          <a:endParaRPr lang="en-US" sz="1800">
            <a:latin typeface="Arial" panose="020B0604020202020204" pitchFamily="34" charset="0"/>
            <a:cs typeface="Arial" panose="020B0604020202020204" pitchFamily="34" charset="0"/>
          </a:endParaRPr>
        </a:p>
      </dgm:t>
    </dgm:pt>
    <dgm:pt modelId="{87215CF4-3AEE-429C-9DAB-5B3A683332D2}" type="sibTrans" cxnId="{A6BA26A5-E6B5-467A-98CF-C9246E87ACCF}">
      <dgm:prSet/>
      <dgm:spPr/>
      <dgm:t>
        <a:bodyPr/>
        <a:lstStyle/>
        <a:p>
          <a:endParaRPr lang="en-US" sz="1800">
            <a:latin typeface="Arial" panose="020B0604020202020204" pitchFamily="34" charset="0"/>
            <a:cs typeface="Arial" panose="020B0604020202020204" pitchFamily="34" charset="0"/>
          </a:endParaRPr>
        </a:p>
      </dgm:t>
    </dgm:pt>
    <dgm:pt modelId="{FD21A92D-F58D-4C2A-9D2D-9A2AA38F9733}">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400" dirty="0" err="1">
              <a:latin typeface="Arial" panose="020B0604020202020204" pitchFamily="34" charset="0"/>
              <a:cs typeface="Arial" panose="020B0604020202020204" pitchFamily="34" charset="0"/>
            </a:rPr>
            <a:t>Interaksi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dengan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syarat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kontrak</a:t>
          </a:r>
          <a:r>
            <a:rPr lang="en-US" sz="1400" dirty="0">
              <a:latin typeface="Arial" panose="020B0604020202020204" pitchFamily="34" charset="0"/>
              <a:cs typeface="Arial" panose="020B0604020202020204" pitchFamily="34" charset="0"/>
            </a:rPr>
            <a:t> lain</a:t>
          </a:r>
        </a:p>
      </dgm:t>
    </dgm:pt>
    <dgm:pt modelId="{3B89B726-2396-4F35-97B3-0D0392AA3782}" type="parTrans" cxnId="{4B882FD6-E62B-4496-B56E-A7843813E2FB}">
      <dgm:prSet/>
      <dgm:spPr/>
      <dgm:t>
        <a:bodyPr/>
        <a:lstStyle/>
        <a:p>
          <a:endParaRPr lang="en-US" sz="1800">
            <a:latin typeface="Arial" panose="020B0604020202020204" pitchFamily="34" charset="0"/>
            <a:cs typeface="Arial" panose="020B0604020202020204" pitchFamily="34" charset="0"/>
          </a:endParaRPr>
        </a:p>
      </dgm:t>
    </dgm:pt>
    <dgm:pt modelId="{A102E59A-048B-4C96-9F1C-38B8E70608DD}" type="sibTrans" cxnId="{4B882FD6-E62B-4496-B56E-A7843813E2FB}">
      <dgm:prSet/>
      <dgm:spPr/>
      <dgm:t>
        <a:bodyPr/>
        <a:lstStyle/>
        <a:p>
          <a:endParaRPr lang="en-US" sz="1800">
            <a:latin typeface="Arial" panose="020B0604020202020204" pitchFamily="34" charset="0"/>
            <a:cs typeface="Arial" panose="020B0604020202020204" pitchFamily="34" charset="0"/>
          </a:endParaRPr>
        </a:p>
      </dgm:t>
    </dgm:pt>
    <dgm:pt modelId="{1D5F0B04-3793-4CC7-A4B1-0FBEC1527130}">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400" dirty="0" err="1">
              <a:latin typeface="Arial" panose="020B0604020202020204" pitchFamily="34" charset="0"/>
              <a:cs typeface="Arial" panose="020B0604020202020204" pitchFamily="34" charset="0"/>
            </a:rPr>
            <a:t>Praktik</a:t>
          </a:r>
          <a:r>
            <a:rPr lang="en-US" sz="1400" dirty="0">
              <a:latin typeface="Arial" panose="020B0604020202020204" pitchFamily="34" charset="0"/>
              <a:cs typeface="Arial" panose="020B0604020202020204" pitchFamily="34" charset="0"/>
            </a:rPr>
            <a:t> masa </a:t>
          </a:r>
          <a:r>
            <a:rPr lang="en-US" sz="1400" dirty="0" err="1">
              <a:latin typeface="Arial" panose="020B0604020202020204" pitchFamily="34" charset="0"/>
              <a:cs typeface="Arial" panose="020B0604020202020204" pitchFamily="34" charset="0"/>
            </a:rPr>
            <a:t>lalu</a:t>
          </a:r>
          <a:endParaRPr lang="en-US" sz="1400" dirty="0">
            <a:latin typeface="Arial" panose="020B0604020202020204" pitchFamily="34" charset="0"/>
            <a:cs typeface="Arial" panose="020B0604020202020204" pitchFamily="34" charset="0"/>
          </a:endParaRPr>
        </a:p>
      </dgm:t>
    </dgm:pt>
    <dgm:pt modelId="{C035DD1C-CE59-4D17-A7F9-C04F3EAECEA1}" type="parTrans" cxnId="{5EE2C772-BAF6-445F-B17A-D0AB5BF33FA7}">
      <dgm:prSet/>
      <dgm:spPr/>
      <dgm:t>
        <a:bodyPr/>
        <a:lstStyle/>
        <a:p>
          <a:endParaRPr lang="en-US" sz="1800">
            <a:latin typeface="Arial" panose="020B0604020202020204" pitchFamily="34" charset="0"/>
            <a:cs typeface="Arial" panose="020B0604020202020204" pitchFamily="34" charset="0"/>
          </a:endParaRPr>
        </a:p>
      </dgm:t>
    </dgm:pt>
    <dgm:pt modelId="{DA586007-1E27-4C49-AC2D-BCEDC6CDF7CF}" type="sibTrans" cxnId="{5EE2C772-BAF6-445F-B17A-D0AB5BF33FA7}">
      <dgm:prSet/>
      <dgm:spPr/>
      <dgm:t>
        <a:bodyPr/>
        <a:lstStyle/>
        <a:p>
          <a:endParaRPr lang="en-US" sz="1800">
            <a:latin typeface="Arial" panose="020B0604020202020204" pitchFamily="34" charset="0"/>
            <a:cs typeface="Arial" panose="020B0604020202020204" pitchFamily="34" charset="0"/>
          </a:endParaRPr>
        </a:p>
      </dgm:t>
    </dgm:pt>
    <dgm:pt modelId="{A9DAAED3-852B-435C-921D-2D847B8430B7}">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300" dirty="0" err="1">
              <a:latin typeface="Arial" panose="020B0604020202020204" pitchFamily="34" charset="0"/>
              <a:cs typeface="Arial" panose="020B0604020202020204" pitchFamily="34" charset="0"/>
            </a:rPr>
            <a:t>Biaya</a:t>
          </a:r>
          <a:r>
            <a:rPr lang="en-US" sz="1300"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terkait</a:t>
          </a:r>
          <a:r>
            <a:rPr lang="en-US" sz="1300"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penghentian</a:t>
          </a:r>
          <a:r>
            <a:rPr lang="en-US" sz="1300"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sewa</a:t>
          </a:r>
          <a:endParaRPr lang="en-US" sz="1300" dirty="0">
            <a:latin typeface="Arial" panose="020B0604020202020204" pitchFamily="34" charset="0"/>
            <a:cs typeface="Arial" panose="020B0604020202020204" pitchFamily="34" charset="0"/>
          </a:endParaRPr>
        </a:p>
      </dgm:t>
    </dgm:pt>
    <dgm:pt modelId="{1E76CE7E-F019-4C71-A2A7-8DBFF8652949}" type="parTrans" cxnId="{81796F79-8002-4510-828F-7D60E450F2B9}">
      <dgm:prSet/>
      <dgm:spPr/>
      <dgm:t>
        <a:bodyPr/>
        <a:lstStyle/>
        <a:p>
          <a:endParaRPr lang="en-US"/>
        </a:p>
      </dgm:t>
    </dgm:pt>
    <dgm:pt modelId="{93DB11DE-3898-424B-851E-8A3CB98A29E0}" type="sibTrans" cxnId="{81796F79-8002-4510-828F-7D60E450F2B9}">
      <dgm:prSet/>
      <dgm:spPr/>
      <dgm:t>
        <a:bodyPr/>
        <a:lstStyle/>
        <a:p>
          <a:endParaRPr lang="en-US"/>
        </a:p>
      </dgm:t>
    </dgm:pt>
    <dgm:pt modelId="{A94F4F88-1909-4979-89DC-E5DAFB86166E}">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400" dirty="0">
              <a:latin typeface="Arial" panose="020B0604020202020204" pitchFamily="34" charset="0"/>
              <a:cs typeface="Arial" panose="020B0604020202020204" pitchFamily="34" charset="0"/>
            </a:rPr>
            <a:t>Lama </a:t>
          </a:r>
          <a:r>
            <a:rPr lang="en-US" sz="1400" dirty="0" err="1">
              <a:latin typeface="Arial" panose="020B0604020202020204" pitchFamily="34" charset="0"/>
              <a:cs typeface="Arial" panose="020B0604020202020204" pitchFamily="34" charset="0"/>
            </a:rPr>
            <a:t>periode</a:t>
          </a:r>
          <a:r>
            <a:rPr lang="en-US" sz="1400" dirty="0">
              <a:latin typeface="Arial" panose="020B0604020202020204" pitchFamily="34" charset="0"/>
              <a:cs typeface="Arial" panose="020B0604020202020204" pitchFamily="34" charset="0"/>
            </a:rPr>
            <a:t> yang </a:t>
          </a:r>
          <a:r>
            <a:rPr lang="en-US" sz="1400" dirty="0" err="1">
              <a:latin typeface="Arial" panose="020B0604020202020204" pitchFamily="34" charset="0"/>
              <a:cs typeface="Arial" panose="020B0604020202020204" pitchFamily="34" charset="0"/>
            </a:rPr>
            <a:t>tidak</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dapat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dibatalkan</a:t>
          </a:r>
          <a:endParaRPr lang="en-US" sz="1400" dirty="0">
            <a:latin typeface="Arial" panose="020B0604020202020204" pitchFamily="34" charset="0"/>
            <a:cs typeface="Arial" panose="020B0604020202020204" pitchFamily="34" charset="0"/>
          </a:endParaRPr>
        </a:p>
      </dgm:t>
    </dgm:pt>
    <dgm:pt modelId="{7058C46C-F678-41B0-9AAF-A1B27BBB95E6}" type="parTrans" cxnId="{E7CB7A1F-4410-4F64-8DC2-F0A10E3E248C}">
      <dgm:prSet/>
      <dgm:spPr/>
      <dgm:t>
        <a:bodyPr/>
        <a:lstStyle/>
        <a:p>
          <a:endParaRPr lang="en-US"/>
        </a:p>
      </dgm:t>
    </dgm:pt>
    <dgm:pt modelId="{9F49DA42-8DFA-45E2-B5C8-137B74DCF9E8}" type="sibTrans" cxnId="{E7CB7A1F-4410-4F64-8DC2-F0A10E3E248C}">
      <dgm:prSet/>
      <dgm:spPr/>
      <dgm:t>
        <a:bodyPr/>
        <a:lstStyle/>
        <a:p>
          <a:endParaRPr lang="en-US"/>
        </a:p>
      </dgm:t>
    </dgm:pt>
    <dgm:pt modelId="{BDAB04A5-FC46-49A0-BB35-5C4C81C87D92}" type="pres">
      <dgm:prSet presAssocID="{30F69BB1-586B-4684-A272-F5E1251DF1BB}" presName="Name0" presStyleCnt="0">
        <dgm:presLayoutVars>
          <dgm:dir/>
          <dgm:animLvl val="lvl"/>
          <dgm:resizeHandles/>
        </dgm:presLayoutVars>
      </dgm:prSet>
      <dgm:spPr/>
    </dgm:pt>
    <dgm:pt modelId="{0AECC0B5-A7A9-497B-A184-A987B6FEBE8F}" type="pres">
      <dgm:prSet presAssocID="{3CB33DEC-A8A6-4A39-BC63-3B96A64EF8A7}" presName="linNode" presStyleCnt="0"/>
      <dgm:spPr/>
    </dgm:pt>
    <dgm:pt modelId="{F3301566-9115-4692-A3FF-8AAF52CB9239}" type="pres">
      <dgm:prSet presAssocID="{3CB33DEC-A8A6-4A39-BC63-3B96A64EF8A7}" presName="parentShp" presStyleLbl="node1" presStyleIdx="0" presStyleCnt="2">
        <dgm:presLayoutVars>
          <dgm:bulletEnabled val="1"/>
        </dgm:presLayoutVars>
      </dgm:prSet>
      <dgm:spPr/>
    </dgm:pt>
    <dgm:pt modelId="{C84CEC58-3401-4FE8-8CB4-ACD3F9C1D950}" type="pres">
      <dgm:prSet presAssocID="{3CB33DEC-A8A6-4A39-BC63-3B96A64EF8A7}" presName="childShp" presStyleLbl="bgAccFollowNode1" presStyleIdx="0" presStyleCnt="2">
        <dgm:presLayoutVars>
          <dgm:bulletEnabled val="1"/>
        </dgm:presLayoutVars>
      </dgm:prSet>
      <dgm:spPr/>
    </dgm:pt>
    <dgm:pt modelId="{46841C29-0AE1-49DB-91D1-18C7D0731567}" type="pres">
      <dgm:prSet presAssocID="{5B18C683-4325-4051-9136-97268BA4A1A9}" presName="spacing" presStyleCnt="0"/>
      <dgm:spPr/>
    </dgm:pt>
    <dgm:pt modelId="{2AD480E4-6CEF-478C-886D-986A7090E1F1}" type="pres">
      <dgm:prSet presAssocID="{D3317167-6DCE-453F-A4E4-B988B4C0C04F}" presName="linNode" presStyleCnt="0"/>
      <dgm:spPr/>
    </dgm:pt>
    <dgm:pt modelId="{D546DC48-370A-4169-B013-C0B4003DFEFE}" type="pres">
      <dgm:prSet presAssocID="{D3317167-6DCE-453F-A4E4-B988B4C0C04F}" presName="parentShp" presStyleLbl="node1" presStyleIdx="1" presStyleCnt="2" custLinFactNeighborX="-487">
        <dgm:presLayoutVars>
          <dgm:bulletEnabled val="1"/>
        </dgm:presLayoutVars>
      </dgm:prSet>
      <dgm:spPr/>
    </dgm:pt>
    <dgm:pt modelId="{AE840963-7730-4484-A793-D3E81B2C9862}" type="pres">
      <dgm:prSet presAssocID="{D3317167-6DCE-453F-A4E4-B988B4C0C04F}" presName="childShp" presStyleLbl="bgAccFollowNode1" presStyleIdx="1" presStyleCnt="2" custLinFactNeighborX="-4955" custLinFactNeighborY="11990">
        <dgm:presLayoutVars>
          <dgm:bulletEnabled val="1"/>
        </dgm:presLayoutVars>
      </dgm:prSet>
      <dgm:spPr/>
    </dgm:pt>
  </dgm:ptLst>
  <dgm:cxnLst>
    <dgm:cxn modelId="{CEA36009-5978-442E-8E63-CB03C2D1E039}" type="presOf" srcId="{1D5F0B04-3793-4CC7-A4B1-0FBEC1527130}" destId="{AE840963-7730-4484-A793-D3E81B2C9862}" srcOrd="0" destOrd="1" presId="urn:microsoft.com/office/officeart/2005/8/layout/vList6"/>
    <dgm:cxn modelId="{03031B0B-667F-4D5B-85FB-9D074A11AFA1}" type="presOf" srcId="{AA8112BD-C4CD-40B2-94F8-397CA68E9C3E}" destId="{C84CEC58-3401-4FE8-8CB4-ACD3F9C1D950}" srcOrd="0" destOrd="1" presId="urn:microsoft.com/office/officeart/2005/8/layout/vList6"/>
    <dgm:cxn modelId="{9F53E719-AF9F-40F2-931F-CCEE2AE1AF93}" srcId="{3CB33DEC-A8A6-4A39-BC63-3B96A64EF8A7}" destId="{AA8112BD-C4CD-40B2-94F8-397CA68E9C3E}" srcOrd="1" destOrd="0" parTransId="{9D607C43-7D10-46BA-BD4A-4D1D8CD18CC8}" sibTransId="{10572B69-84CC-4261-A1C4-162A0D79D39E}"/>
    <dgm:cxn modelId="{E7CB7A1F-4410-4F64-8DC2-F0A10E3E248C}" srcId="{D3317167-6DCE-453F-A4E4-B988B4C0C04F}" destId="{A94F4F88-1909-4979-89DC-E5DAFB86166E}" srcOrd="2" destOrd="0" parTransId="{7058C46C-F678-41B0-9AAF-A1B27BBB95E6}" sibTransId="{9F49DA42-8DFA-45E2-B5C8-137B74DCF9E8}"/>
    <dgm:cxn modelId="{FD3EF922-F04B-4BC0-8D08-5093682D7A73}" type="presOf" srcId="{D146F156-784D-4E32-9E08-4A8B28CF0D02}" destId="{C84CEC58-3401-4FE8-8CB4-ACD3F9C1D950}" srcOrd="0" destOrd="0" presId="urn:microsoft.com/office/officeart/2005/8/layout/vList6"/>
    <dgm:cxn modelId="{B60DC049-5075-45AB-801A-5111FB1CD06C}" type="presOf" srcId="{30F69BB1-586B-4684-A272-F5E1251DF1BB}" destId="{BDAB04A5-FC46-49A0-BB35-5C4C81C87D92}" srcOrd="0" destOrd="0" presId="urn:microsoft.com/office/officeart/2005/8/layout/vList6"/>
    <dgm:cxn modelId="{5EE2C772-BAF6-445F-B17A-D0AB5BF33FA7}" srcId="{D3317167-6DCE-453F-A4E4-B988B4C0C04F}" destId="{1D5F0B04-3793-4CC7-A4B1-0FBEC1527130}" srcOrd="1" destOrd="0" parTransId="{C035DD1C-CE59-4D17-A7F9-C04F3EAECEA1}" sibTransId="{DA586007-1E27-4C49-AC2D-BCEDC6CDF7CF}"/>
    <dgm:cxn modelId="{81796F79-8002-4510-828F-7D60E450F2B9}" srcId="{3CB33DEC-A8A6-4A39-BC63-3B96A64EF8A7}" destId="{A9DAAED3-852B-435C-921D-2D847B8430B7}" srcOrd="2" destOrd="0" parTransId="{1E76CE7E-F019-4C71-A2A7-8DBFF8652949}" sibTransId="{93DB11DE-3898-424B-851E-8A3CB98A29E0}"/>
    <dgm:cxn modelId="{00CDC17E-CAE1-4A53-98A0-3152586FC9FA}" type="presOf" srcId="{3CB33DEC-A8A6-4A39-BC63-3B96A64EF8A7}" destId="{F3301566-9115-4692-A3FF-8AAF52CB9239}" srcOrd="0" destOrd="0" presId="urn:microsoft.com/office/officeart/2005/8/layout/vList6"/>
    <dgm:cxn modelId="{60E6A382-09E6-4FDD-A650-872830676E47}" srcId="{3CB33DEC-A8A6-4A39-BC63-3B96A64EF8A7}" destId="{D146F156-784D-4E32-9E08-4A8B28CF0D02}" srcOrd="0" destOrd="0" parTransId="{2B882955-2BDB-4E9E-846A-79ABE8CBF660}" sibTransId="{2F6B6749-3F35-4F34-9110-66890A8CC7BB}"/>
    <dgm:cxn modelId="{D756A08E-04A5-45D9-BDA7-C1A78E55D4D2}" type="presOf" srcId="{A94F4F88-1909-4979-89DC-E5DAFB86166E}" destId="{AE840963-7730-4484-A793-D3E81B2C9862}" srcOrd="0" destOrd="2" presId="urn:microsoft.com/office/officeart/2005/8/layout/vList6"/>
    <dgm:cxn modelId="{C618168F-9365-4BE1-96F8-F622415EE4BF}" type="presOf" srcId="{A9DAAED3-852B-435C-921D-2D847B8430B7}" destId="{C84CEC58-3401-4FE8-8CB4-ACD3F9C1D950}" srcOrd="0" destOrd="2" presId="urn:microsoft.com/office/officeart/2005/8/layout/vList6"/>
    <dgm:cxn modelId="{A6BA26A5-E6B5-467A-98CF-C9246E87ACCF}" srcId="{30F69BB1-586B-4684-A272-F5E1251DF1BB}" destId="{D3317167-6DCE-453F-A4E4-B988B4C0C04F}" srcOrd="1" destOrd="0" parTransId="{03AE016F-75DB-43A7-816B-18DB3F278DEE}" sibTransId="{87215CF4-3AEE-429C-9DAB-5B3A683332D2}"/>
    <dgm:cxn modelId="{4A3AB6BA-8A0A-4E17-955C-F6B7E77C0751}" type="presOf" srcId="{FD21A92D-F58D-4C2A-9D2D-9A2AA38F9733}" destId="{AE840963-7730-4484-A793-D3E81B2C9862}" srcOrd="0" destOrd="0" presId="urn:microsoft.com/office/officeart/2005/8/layout/vList6"/>
    <dgm:cxn modelId="{4B882FD6-E62B-4496-B56E-A7843813E2FB}" srcId="{D3317167-6DCE-453F-A4E4-B988B4C0C04F}" destId="{FD21A92D-F58D-4C2A-9D2D-9A2AA38F9733}" srcOrd="0" destOrd="0" parTransId="{3B89B726-2396-4F35-97B3-0D0392AA3782}" sibTransId="{A102E59A-048B-4C96-9F1C-38B8E70608DD}"/>
    <dgm:cxn modelId="{A84106EB-2F87-4149-BEA9-766ED14B2C6D}" srcId="{30F69BB1-586B-4684-A272-F5E1251DF1BB}" destId="{3CB33DEC-A8A6-4A39-BC63-3B96A64EF8A7}" srcOrd="0" destOrd="0" parTransId="{6C0BBEE5-828F-453B-8D46-87D412AFC824}" sibTransId="{5B18C683-4325-4051-9136-97268BA4A1A9}"/>
    <dgm:cxn modelId="{FF697CF7-43D8-4659-9414-718D679D3C3D}" type="presOf" srcId="{D3317167-6DCE-453F-A4E4-B988B4C0C04F}" destId="{D546DC48-370A-4169-B013-C0B4003DFEFE}" srcOrd="0" destOrd="0" presId="urn:microsoft.com/office/officeart/2005/8/layout/vList6"/>
    <dgm:cxn modelId="{894866B6-0340-4A54-9F32-C022F06D7018}" type="presParOf" srcId="{BDAB04A5-FC46-49A0-BB35-5C4C81C87D92}" destId="{0AECC0B5-A7A9-497B-A184-A987B6FEBE8F}" srcOrd="0" destOrd="0" presId="urn:microsoft.com/office/officeart/2005/8/layout/vList6"/>
    <dgm:cxn modelId="{D3BA8BBB-3E8F-4440-9CC5-9F9D8AB07739}" type="presParOf" srcId="{0AECC0B5-A7A9-497B-A184-A987B6FEBE8F}" destId="{F3301566-9115-4692-A3FF-8AAF52CB9239}" srcOrd="0" destOrd="0" presId="urn:microsoft.com/office/officeart/2005/8/layout/vList6"/>
    <dgm:cxn modelId="{247002C5-DE73-4E84-BAF3-59E32F2CE63C}" type="presParOf" srcId="{0AECC0B5-A7A9-497B-A184-A987B6FEBE8F}" destId="{C84CEC58-3401-4FE8-8CB4-ACD3F9C1D950}" srcOrd="1" destOrd="0" presId="urn:microsoft.com/office/officeart/2005/8/layout/vList6"/>
    <dgm:cxn modelId="{6EAFB9B6-F77E-4F4A-82AE-6E417BDB6C18}" type="presParOf" srcId="{BDAB04A5-FC46-49A0-BB35-5C4C81C87D92}" destId="{46841C29-0AE1-49DB-91D1-18C7D0731567}" srcOrd="1" destOrd="0" presId="urn:microsoft.com/office/officeart/2005/8/layout/vList6"/>
    <dgm:cxn modelId="{595624C0-68EC-4BE1-9BDE-C7B86713A2CA}" type="presParOf" srcId="{BDAB04A5-FC46-49A0-BB35-5C4C81C87D92}" destId="{2AD480E4-6CEF-478C-886D-986A7090E1F1}" srcOrd="2" destOrd="0" presId="urn:microsoft.com/office/officeart/2005/8/layout/vList6"/>
    <dgm:cxn modelId="{DF2DEEBC-6DCA-4F1B-82B1-DF51DB3B38AD}" type="presParOf" srcId="{2AD480E4-6CEF-478C-886D-986A7090E1F1}" destId="{D546DC48-370A-4169-B013-C0B4003DFEFE}" srcOrd="0" destOrd="0" presId="urn:microsoft.com/office/officeart/2005/8/layout/vList6"/>
    <dgm:cxn modelId="{15FD80D9-DA0B-4097-9BC6-2155F63A67E7}" type="presParOf" srcId="{2AD480E4-6CEF-478C-886D-986A7090E1F1}" destId="{AE840963-7730-4484-A793-D3E81B2C986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4CEC58-3401-4FE8-8CB4-ACD3F9C1D950}">
      <dsp:nvSpPr>
        <dsp:cNvPr id="0" name=""/>
        <dsp:cNvSpPr/>
      </dsp:nvSpPr>
      <dsp:spPr>
        <a:xfrm>
          <a:off x="1647524" y="389"/>
          <a:ext cx="2471286" cy="1518695"/>
        </a:xfrm>
        <a:prstGeom prst="rightArrow">
          <a:avLst>
            <a:gd name="adj1" fmla="val 75000"/>
            <a:gd name="adj2" fmla="val 50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US" sz="1300" kern="1200" dirty="0" err="1">
              <a:latin typeface="Arial" panose="020B0604020202020204" pitchFamily="34" charset="0"/>
              <a:cs typeface="Arial" panose="020B0604020202020204" pitchFamily="34" charset="0"/>
            </a:rPr>
            <a:t>Syarat</a:t>
          </a:r>
          <a:r>
            <a:rPr lang="en-US" sz="1300" kern="1200" dirty="0">
              <a:latin typeface="Arial" panose="020B0604020202020204" pitchFamily="34" charset="0"/>
              <a:cs typeface="Arial" panose="020B0604020202020204" pitchFamily="34" charset="0"/>
            </a:rPr>
            <a:t> dan </a:t>
          </a:r>
          <a:r>
            <a:rPr lang="en-US" sz="1300" kern="1200" dirty="0" err="1">
              <a:latin typeface="Arial" panose="020B0604020202020204" pitchFamily="34" charset="0"/>
              <a:cs typeface="Arial" panose="020B0604020202020204" pitchFamily="34" charset="0"/>
            </a:rPr>
            <a:t>ketentuan</a:t>
          </a:r>
          <a:r>
            <a:rPr lang="en-US" sz="1300" kern="1200" dirty="0">
              <a:latin typeface="Arial" panose="020B0604020202020204" pitchFamily="34" charset="0"/>
              <a:cs typeface="Arial" panose="020B0604020202020204" pitchFamily="34" charset="0"/>
            </a:rPr>
            <a:t> </a:t>
          </a:r>
          <a:r>
            <a:rPr lang="en-US" sz="1300" kern="1200" dirty="0" err="1">
              <a:latin typeface="Arial" panose="020B0604020202020204" pitchFamily="34" charset="0"/>
              <a:cs typeface="Arial" panose="020B0604020202020204" pitchFamily="34" charset="0"/>
            </a:rPr>
            <a:t>kontraktual</a:t>
          </a:r>
          <a:r>
            <a:rPr lang="en-US" sz="1300" kern="1200" dirty="0">
              <a:latin typeface="Arial" panose="020B0604020202020204" pitchFamily="34" charset="0"/>
              <a:cs typeface="Arial" panose="020B0604020202020204" pitchFamily="34" charset="0"/>
            </a:rPr>
            <a:t> </a:t>
          </a:r>
          <a:r>
            <a:rPr lang="en-US" sz="1300" kern="1200" dirty="0" err="1">
              <a:latin typeface="Arial" panose="020B0604020202020204" pitchFamily="34" charset="0"/>
              <a:cs typeface="Arial" panose="020B0604020202020204" pitchFamily="34" charset="0"/>
            </a:rPr>
            <a:t>dibandingkan</a:t>
          </a:r>
          <a:r>
            <a:rPr lang="en-US" sz="1300" kern="1200" dirty="0">
              <a:latin typeface="Arial" panose="020B0604020202020204" pitchFamily="34" charset="0"/>
              <a:cs typeface="Arial" panose="020B0604020202020204" pitchFamily="34" charset="0"/>
            </a:rPr>
            <a:t> </a:t>
          </a:r>
          <a:r>
            <a:rPr lang="en-US" sz="1300" kern="1200" dirty="0" err="1">
              <a:latin typeface="Arial" panose="020B0604020202020204" pitchFamily="34" charset="0"/>
              <a:cs typeface="Arial" panose="020B0604020202020204" pitchFamily="34" charset="0"/>
            </a:rPr>
            <a:t>dengan</a:t>
          </a:r>
          <a:r>
            <a:rPr lang="en-US" sz="1300" kern="1200" dirty="0">
              <a:latin typeface="Arial" panose="020B0604020202020204" pitchFamily="34" charset="0"/>
              <a:cs typeface="Arial" panose="020B0604020202020204" pitchFamily="34" charset="0"/>
            </a:rPr>
            <a:t> </a:t>
          </a:r>
          <a:r>
            <a:rPr lang="en-US" sz="1300" kern="1200" dirty="0" err="1">
              <a:latin typeface="Arial" panose="020B0604020202020204" pitchFamily="34" charset="0"/>
              <a:cs typeface="Arial" panose="020B0604020202020204" pitchFamily="34" charset="0"/>
            </a:rPr>
            <a:t>harga</a:t>
          </a:r>
          <a:r>
            <a:rPr lang="en-US" sz="1300" kern="1200" dirty="0">
              <a:latin typeface="Arial" panose="020B0604020202020204" pitchFamily="34" charset="0"/>
              <a:cs typeface="Arial" panose="020B0604020202020204" pitchFamily="34" charset="0"/>
            </a:rPr>
            <a:t> pasar</a:t>
          </a:r>
        </a:p>
        <a:p>
          <a:pPr marL="114300" lvl="1" indent="-114300" algn="l" defTabSz="577850">
            <a:lnSpc>
              <a:spcPct val="90000"/>
            </a:lnSpc>
            <a:spcBef>
              <a:spcPct val="0"/>
            </a:spcBef>
            <a:spcAft>
              <a:spcPct val="15000"/>
            </a:spcAft>
            <a:buChar char="•"/>
          </a:pPr>
          <a:r>
            <a:rPr lang="en-US" sz="1300" kern="1200" dirty="0" err="1">
              <a:latin typeface="Arial" panose="020B0604020202020204" pitchFamily="34" charset="0"/>
              <a:cs typeface="Arial" panose="020B0604020202020204" pitchFamily="34" charset="0"/>
            </a:rPr>
            <a:t>Perbaikan</a:t>
          </a:r>
          <a:r>
            <a:rPr lang="en-US" sz="1300" kern="1200" dirty="0">
              <a:latin typeface="Arial" panose="020B0604020202020204" pitchFamily="34" charset="0"/>
              <a:cs typeface="Arial" panose="020B0604020202020204" pitchFamily="34" charset="0"/>
            </a:rPr>
            <a:t> </a:t>
          </a:r>
          <a:r>
            <a:rPr lang="en-US" sz="1300" kern="1200" dirty="0" err="1">
              <a:latin typeface="Arial" panose="020B0604020202020204" pitchFamily="34" charset="0"/>
              <a:cs typeface="Arial" panose="020B0604020202020204" pitchFamily="34" charset="0"/>
            </a:rPr>
            <a:t>aset</a:t>
          </a:r>
          <a:r>
            <a:rPr lang="en-US" sz="1300" kern="1200" dirty="0">
              <a:latin typeface="Arial" panose="020B0604020202020204" pitchFamily="34" charset="0"/>
              <a:cs typeface="Arial" panose="020B0604020202020204" pitchFamily="34" charset="0"/>
            </a:rPr>
            <a:t> </a:t>
          </a:r>
          <a:r>
            <a:rPr lang="en-US" sz="1300" kern="1200" dirty="0" err="1">
              <a:latin typeface="Arial" panose="020B0604020202020204" pitchFamily="34" charset="0"/>
              <a:cs typeface="Arial" panose="020B0604020202020204" pitchFamily="34" charset="0"/>
            </a:rPr>
            <a:t>sewaan</a:t>
          </a:r>
          <a:r>
            <a:rPr lang="en-US" sz="1300" kern="1200" dirty="0">
              <a:latin typeface="Arial" panose="020B0604020202020204" pitchFamily="34" charset="0"/>
              <a:cs typeface="Arial" panose="020B0604020202020204" pitchFamily="34" charset="0"/>
            </a:rPr>
            <a:t> yang </a:t>
          </a:r>
          <a:r>
            <a:rPr lang="en-US" sz="1300" kern="1200" dirty="0" err="1">
              <a:latin typeface="Arial" panose="020B0604020202020204" pitchFamily="34" charset="0"/>
              <a:cs typeface="Arial" panose="020B0604020202020204" pitchFamily="34" charset="0"/>
            </a:rPr>
            <a:t>signifikan</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dirty="0" err="1">
              <a:latin typeface="Arial" panose="020B0604020202020204" pitchFamily="34" charset="0"/>
              <a:cs typeface="Arial" panose="020B0604020202020204" pitchFamily="34" charset="0"/>
            </a:rPr>
            <a:t>Biaya</a:t>
          </a:r>
          <a:r>
            <a:rPr lang="en-US" sz="1300" kern="1200" dirty="0">
              <a:latin typeface="Arial" panose="020B0604020202020204" pitchFamily="34" charset="0"/>
              <a:cs typeface="Arial" panose="020B0604020202020204" pitchFamily="34" charset="0"/>
            </a:rPr>
            <a:t> </a:t>
          </a:r>
          <a:r>
            <a:rPr lang="en-US" sz="1300" kern="1200" dirty="0" err="1">
              <a:latin typeface="Arial" panose="020B0604020202020204" pitchFamily="34" charset="0"/>
              <a:cs typeface="Arial" panose="020B0604020202020204" pitchFamily="34" charset="0"/>
            </a:rPr>
            <a:t>terkait</a:t>
          </a:r>
          <a:r>
            <a:rPr lang="en-US" sz="1300" kern="1200" dirty="0">
              <a:latin typeface="Arial" panose="020B0604020202020204" pitchFamily="34" charset="0"/>
              <a:cs typeface="Arial" panose="020B0604020202020204" pitchFamily="34" charset="0"/>
            </a:rPr>
            <a:t> </a:t>
          </a:r>
          <a:r>
            <a:rPr lang="en-US" sz="1300" kern="1200" dirty="0" err="1">
              <a:latin typeface="Arial" panose="020B0604020202020204" pitchFamily="34" charset="0"/>
              <a:cs typeface="Arial" panose="020B0604020202020204" pitchFamily="34" charset="0"/>
            </a:rPr>
            <a:t>penghentian</a:t>
          </a:r>
          <a:r>
            <a:rPr lang="en-US" sz="1300" kern="1200" dirty="0">
              <a:latin typeface="Arial" panose="020B0604020202020204" pitchFamily="34" charset="0"/>
              <a:cs typeface="Arial" panose="020B0604020202020204" pitchFamily="34" charset="0"/>
            </a:rPr>
            <a:t> </a:t>
          </a:r>
          <a:r>
            <a:rPr lang="en-US" sz="1300" kern="1200" dirty="0" err="1">
              <a:latin typeface="Arial" panose="020B0604020202020204" pitchFamily="34" charset="0"/>
              <a:cs typeface="Arial" panose="020B0604020202020204" pitchFamily="34" charset="0"/>
            </a:rPr>
            <a:t>sewa</a:t>
          </a:r>
          <a:endParaRPr lang="en-US" sz="1300" kern="1200" dirty="0">
            <a:latin typeface="Arial" panose="020B0604020202020204" pitchFamily="34" charset="0"/>
            <a:cs typeface="Arial" panose="020B0604020202020204" pitchFamily="34" charset="0"/>
          </a:endParaRPr>
        </a:p>
      </dsp:txBody>
      <dsp:txXfrm>
        <a:off x="1647524" y="190226"/>
        <a:ext cx="1901775" cy="1139021"/>
      </dsp:txXfrm>
    </dsp:sp>
    <dsp:sp modelId="{F3301566-9115-4692-A3FF-8AAF52CB9239}">
      <dsp:nvSpPr>
        <dsp:cNvPr id="0" name=""/>
        <dsp:cNvSpPr/>
      </dsp:nvSpPr>
      <dsp:spPr>
        <a:xfrm>
          <a:off x="0" y="389"/>
          <a:ext cx="1647524" cy="1518695"/>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err="1">
              <a:solidFill>
                <a:srgbClr val="C00000"/>
              </a:solidFill>
              <a:latin typeface="Arial" panose="020B0604020202020204" pitchFamily="34" charset="0"/>
              <a:cs typeface="Arial" panose="020B0604020202020204" pitchFamily="34" charset="0"/>
            </a:rPr>
            <a:t>Faktor</a:t>
          </a:r>
          <a:r>
            <a:rPr lang="en-US" sz="2800" b="1" kern="1200" dirty="0">
              <a:solidFill>
                <a:srgbClr val="C00000"/>
              </a:solidFill>
              <a:latin typeface="Arial" panose="020B0604020202020204" pitchFamily="34" charset="0"/>
              <a:cs typeface="Arial" panose="020B0604020202020204" pitchFamily="34" charset="0"/>
            </a:rPr>
            <a:t> </a:t>
          </a:r>
          <a:r>
            <a:rPr lang="en-US" sz="2800" b="1" kern="1200" dirty="0" err="1">
              <a:solidFill>
                <a:srgbClr val="C00000"/>
              </a:solidFill>
              <a:latin typeface="Arial" panose="020B0604020202020204" pitchFamily="34" charset="0"/>
              <a:cs typeface="Arial" panose="020B0604020202020204" pitchFamily="34" charset="0"/>
            </a:rPr>
            <a:t>Insentif</a:t>
          </a:r>
          <a:r>
            <a:rPr lang="en-US" sz="2800" b="1" kern="1200" dirty="0">
              <a:solidFill>
                <a:srgbClr val="C00000"/>
              </a:solidFill>
              <a:latin typeface="Arial" panose="020B0604020202020204" pitchFamily="34" charset="0"/>
              <a:cs typeface="Arial" panose="020B0604020202020204" pitchFamily="34" charset="0"/>
            </a:rPr>
            <a:t> </a:t>
          </a:r>
          <a:r>
            <a:rPr lang="en-US" sz="2800" b="1" kern="1200" dirty="0" err="1">
              <a:solidFill>
                <a:srgbClr val="C00000"/>
              </a:solidFill>
              <a:latin typeface="Arial" panose="020B0604020202020204" pitchFamily="34" charset="0"/>
              <a:cs typeface="Arial" panose="020B0604020202020204" pitchFamily="34" charset="0"/>
            </a:rPr>
            <a:t>Ekonomik</a:t>
          </a:r>
          <a:endParaRPr lang="en-US" sz="2800" b="1" kern="1200" dirty="0">
            <a:solidFill>
              <a:srgbClr val="C00000"/>
            </a:solidFill>
            <a:latin typeface="Arial" panose="020B0604020202020204" pitchFamily="34" charset="0"/>
            <a:cs typeface="Arial" panose="020B0604020202020204" pitchFamily="34" charset="0"/>
          </a:endParaRPr>
        </a:p>
      </dsp:txBody>
      <dsp:txXfrm>
        <a:off x="74137" y="74526"/>
        <a:ext cx="1499250" cy="1370421"/>
      </dsp:txXfrm>
    </dsp:sp>
    <dsp:sp modelId="{AE840963-7730-4484-A793-D3E81B2C9862}">
      <dsp:nvSpPr>
        <dsp:cNvPr id="0" name=""/>
        <dsp:cNvSpPr/>
      </dsp:nvSpPr>
      <dsp:spPr>
        <a:xfrm>
          <a:off x="1565889" y="1671344"/>
          <a:ext cx="2471286" cy="1518695"/>
        </a:xfrm>
        <a:prstGeom prst="rightArrow">
          <a:avLst>
            <a:gd name="adj1" fmla="val 75000"/>
            <a:gd name="adj2" fmla="val 50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err="1">
              <a:latin typeface="Arial" panose="020B0604020202020204" pitchFamily="34" charset="0"/>
              <a:cs typeface="Arial" panose="020B0604020202020204" pitchFamily="34" charset="0"/>
            </a:rPr>
            <a:t>Interaksi</a:t>
          </a:r>
          <a:r>
            <a:rPr lang="en-US" sz="1400" kern="1200" dirty="0">
              <a:latin typeface="Arial" panose="020B0604020202020204" pitchFamily="34" charset="0"/>
              <a:cs typeface="Arial" panose="020B0604020202020204" pitchFamily="34" charset="0"/>
            </a:rPr>
            <a:t> </a:t>
          </a:r>
          <a:r>
            <a:rPr lang="en-US" sz="1400" kern="1200" dirty="0" err="1">
              <a:latin typeface="Arial" panose="020B0604020202020204" pitchFamily="34" charset="0"/>
              <a:cs typeface="Arial" panose="020B0604020202020204" pitchFamily="34" charset="0"/>
            </a:rPr>
            <a:t>dengan</a:t>
          </a:r>
          <a:r>
            <a:rPr lang="en-US" sz="1400" kern="1200" dirty="0">
              <a:latin typeface="Arial" panose="020B0604020202020204" pitchFamily="34" charset="0"/>
              <a:cs typeface="Arial" panose="020B0604020202020204" pitchFamily="34" charset="0"/>
            </a:rPr>
            <a:t> </a:t>
          </a:r>
          <a:r>
            <a:rPr lang="en-US" sz="1400" kern="1200" dirty="0" err="1">
              <a:latin typeface="Arial" panose="020B0604020202020204" pitchFamily="34" charset="0"/>
              <a:cs typeface="Arial" panose="020B0604020202020204" pitchFamily="34" charset="0"/>
            </a:rPr>
            <a:t>syarat</a:t>
          </a:r>
          <a:r>
            <a:rPr lang="en-US" sz="1400" kern="1200" dirty="0">
              <a:latin typeface="Arial" panose="020B0604020202020204" pitchFamily="34" charset="0"/>
              <a:cs typeface="Arial" panose="020B0604020202020204" pitchFamily="34" charset="0"/>
            </a:rPr>
            <a:t> </a:t>
          </a:r>
          <a:r>
            <a:rPr lang="en-US" sz="1400" kern="1200" dirty="0" err="1">
              <a:latin typeface="Arial" panose="020B0604020202020204" pitchFamily="34" charset="0"/>
              <a:cs typeface="Arial" panose="020B0604020202020204" pitchFamily="34" charset="0"/>
            </a:rPr>
            <a:t>kontrak</a:t>
          </a:r>
          <a:r>
            <a:rPr lang="en-US" sz="1400" kern="1200" dirty="0">
              <a:latin typeface="Arial" panose="020B0604020202020204" pitchFamily="34" charset="0"/>
              <a:cs typeface="Arial" panose="020B0604020202020204" pitchFamily="34" charset="0"/>
            </a:rPr>
            <a:t> lain</a:t>
          </a:r>
        </a:p>
        <a:p>
          <a:pPr marL="114300" lvl="1" indent="-114300" algn="l" defTabSz="622300">
            <a:lnSpc>
              <a:spcPct val="90000"/>
            </a:lnSpc>
            <a:spcBef>
              <a:spcPct val="0"/>
            </a:spcBef>
            <a:spcAft>
              <a:spcPct val="15000"/>
            </a:spcAft>
            <a:buChar char="•"/>
          </a:pPr>
          <a:r>
            <a:rPr lang="en-US" sz="1400" kern="1200" dirty="0" err="1">
              <a:latin typeface="Arial" panose="020B0604020202020204" pitchFamily="34" charset="0"/>
              <a:cs typeface="Arial" panose="020B0604020202020204" pitchFamily="34" charset="0"/>
            </a:rPr>
            <a:t>Praktik</a:t>
          </a:r>
          <a:r>
            <a:rPr lang="en-US" sz="1400" kern="1200" dirty="0">
              <a:latin typeface="Arial" panose="020B0604020202020204" pitchFamily="34" charset="0"/>
              <a:cs typeface="Arial" panose="020B0604020202020204" pitchFamily="34" charset="0"/>
            </a:rPr>
            <a:t> masa </a:t>
          </a:r>
          <a:r>
            <a:rPr lang="en-US" sz="1400" kern="1200" dirty="0" err="1">
              <a:latin typeface="Arial" panose="020B0604020202020204" pitchFamily="34" charset="0"/>
              <a:cs typeface="Arial" panose="020B0604020202020204" pitchFamily="34" charset="0"/>
            </a:rPr>
            <a:t>lalu</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latin typeface="Arial" panose="020B0604020202020204" pitchFamily="34" charset="0"/>
              <a:cs typeface="Arial" panose="020B0604020202020204" pitchFamily="34" charset="0"/>
            </a:rPr>
            <a:t>Lama </a:t>
          </a:r>
          <a:r>
            <a:rPr lang="en-US" sz="1400" kern="1200" dirty="0" err="1">
              <a:latin typeface="Arial" panose="020B0604020202020204" pitchFamily="34" charset="0"/>
              <a:cs typeface="Arial" panose="020B0604020202020204" pitchFamily="34" charset="0"/>
            </a:rPr>
            <a:t>periode</a:t>
          </a:r>
          <a:r>
            <a:rPr lang="en-US" sz="1400" kern="1200" dirty="0">
              <a:latin typeface="Arial" panose="020B0604020202020204" pitchFamily="34" charset="0"/>
              <a:cs typeface="Arial" panose="020B0604020202020204" pitchFamily="34" charset="0"/>
            </a:rPr>
            <a:t> yang </a:t>
          </a:r>
          <a:r>
            <a:rPr lang="en-US" sz="1400" kern="1200" dirty="0" err="1">
              <a:latin typeface="Arial" panose="020B0604020202020204" pitchFamily="34" charset="0"/>
              <a:cs typeface="Arial" panose="020B0604020202020204" pitchFamily="34" charset="0"/>
            </a:rPr>
            <a:t>tidak</a:t>
          </a:r>
          <a:r>
            <a:rPr lang="en-US" sz="1400" kern="1200" dirty="0">
              <a:latin typeface="Arial" panose="020B0604020202020204" pitchFamily="34" charset="0"/>
              <a:cs typeface="Arial" panose="020B0604020202020204" pitchFamily="34" charset="0"/>
            </a:rPr>
            <a:t> </a:t>
          </a:r>
          <a:r>
            <a:rPr lang="en-US" sz="1400" kern="1200" dirty="0" err="1">
              <a:latin typeface="Arial" panose="020B0604020202020204" pitchFamily="34" charset="0"/>
              <a:cs typeface="Arial" panose="020B0604020202020204" pitchFamily="34" charset="0"/>
            </a:rPr>
            <a:t>dapat</a:t>
          </a:r>
          <a:r>
            <a:rPr lang="en-US" sz="1400" kern="1200" dirty="0">
              <a:latin typeface="Arial" panose="020B0604020202020204" pitchFamily="34" charset="0"/>
              <a:cs typeface="Arial" panose="020B0604020202020204" pitchFamily="34" charset="0"/>
            </a:rPr>
            <a:t> </a:t>
          </a:r>
          <a:r>
            <a:rPr lang="en-US" sz="1400" kern="1200" dirty="0" err="1">
              <a:latin typeface="Arial" panose="020B0604020202020204" pitchFamily="34" charset="0"/>
              <a:cs typeface="Arial" panose="020B0604020202020204" pitchFamily="34" charset="0"/>
            </a:rPr>
            <a:t>dibatalkan</a:t>
          </a:r>
          <a:endParaRPr lang="en-US" sz="1400" kern="1200" dirty="0">
            <a:latin typeface="Arial" panose="020B0604020202020204" pitchFamily="34" charset="0"/>
            <a:cs typeface="Arial" panose="020B0604020202020204" pitchFamily="34" charset="0"/>
          </a:endParaRPr>
        </a:p>
      </dsp:txBody>
      <dsp:txXfrm>
        <a:off x="1565889" y="1861181"/>
        <a:ext cx="1901775" cy="1139021"/>
      </dsp:txXfrm>
    </dsp:sp>
    <dsp:sp modelId="{D546DC48-370A-4169-B013-C0B4003DFEFE}">
      <dsp:nvSpPr>
        <dsp:cNvPr id="0" name=""/>
        <dsp:cNvSpPr/>
      </dsp:nvSpPr>
      <dsp:spPr>
        <a:xfrm>
          <a:off x="0" y="1670954"/>
          <a:ext cx="1647524" cy="1518695"/>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a:solidFill>
                <a:srgbClr val="C00000"/>
              </a:solidFill>
              <a:latin typeface="Arial" panose="020B0604020202020204" pitchFamily="34" charset="0"/>
              <a:cs typeface="Arial" panose="020B0604020202020204" pitchFamily="34" charset="0"/>
            </a:rPr>
            <a:t>Faktor Lain</a:t>
          </a:r>
        </a:p>
      </dsp:txBody>
      <dsp:txXfrm>
        <a:off x="74137" y="1745091"/>
        <a:ext cx="1499250" cy="1370421"/>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1968" cy="466912"/>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976333" y="1"/>
            <a:ext cx="3041968" cy="466912"/>
          </a:xfrm>
          <a:prstGeom prst="rect">
            <a:avLst/>
          </a:prstGeom>
        </p:spPr>
        <p:txBody>
          <a:bodyPr vert="horz" lIns="91440" tIns="45720" rIns="91440" bIns="45720" rtlCol="0"/>
          <a:lstStyle>
            <a:lvl1pPr algn="r">
              <a:defRPr sz="1200"/>
            </a:lvl1pPr>
          </a:lstStyle>
          <a:p>
            <a:fld id="{67FB4E02-4FAC-401C-8025-8AD3C55D5CF2}" type="datetimeFigureOut">
              <a:rPr lang="id-ID" smtClean="0"/>
              <a:t>07/02/2019</a:t>
            </a:fld>
            <a:endParaRPr lang="id-ID"/>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701993" y="4478477"/>
            <a:ext cx="5615940" cy="366420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839015"/>
            <a:ext cx="3041968" cy="466911"/>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976333" y="8839015"/>
            <a:ext cx="3041968" cy="466911"/>
          </a:xfrm>
          <a:prstGeom prst="rect">
            <a:avLst/>
          </a:prstGeom>
        </p:spPr>
        <p:txBody>
          <a:bodyPr vert="horz" lIns="91440" tIns="45720" rIns="91440" bIns="45720" rtlCol="0" anchor="b"/>
          <a:lstStyle>
            <a:lvl1pPr algn="r">
              <a:defRPr sz="1200"/>
            </a:lvl1pPr>
          </a:lstStyle>
          <a:p>
            <a:fld id="{C605512B-52E3-4D81-A3EE-C46D9CA4C6C8}" type="slidenum">
              <a:rPr lang="id-ID" smtClean="0"/>
              <a:t>‹#›</a:t>
            </a:fld>
            <a:endParaRPr lang="id-ID"/>
          </a:p>
        </p:txBody>
      </p:sp>
    </p:spTree>
    <p:extLst>
      <p:ext uri="{BB962C8B-B14F-4D97-AF65-F5344CB8AC3E}">
        <p14:creationId xmlns:p14="http://schemas.microsoft.com/office/powerpoint/2010/main" val="1742353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a:t>Presenter</a:t>
            </a:r>
            <a:r>
              <a:rPr lang="en-US" baseline="0"/>
              <a:t> membacakan caveat.</a:t>
            </a:r>
            <a:endParaRPr lang="en-US"/>
          </a:p>
        </p:txBody>
      </p:sp>
      <p:sp>
        <p:nvSpPr>
          <p:cNvPr id="4" name="Slide Number Placeholder 3"/>
          <p:cNvSpPr>
            <a:spLocks noGrp="1"/>
          </p:cNvSpPr>
          <p:nvPr>
            <p:ph type="sldNum" sz="quarter" idx="10"/>
          </p:nvPr>
        </p:nvSpPr>
        <p:spPr/>
        <p:txBody>
          <a:bodyPr/>
          <a:lstStyle/>
          <a:p>
            <a:fld id="{74B134EF-C94C-43FC-BA96-8DAC7E6492F2}" type="slidenum">
              <a:rPr lang="en-US" smtClean="0"/>
              <a:t>1</a:t>
            </a:fld>
            <a:endParaRPr lang="en-US"/>
          </a:p>
        </p:txBody>
      </p:sp>
    </p:spTree>
    <p:extLst>
      <p:ext uri="{BB962C8B-B14F-4D97-AF65-F5344CB8AC3E}">
        <p14:creationId xmlns:p14="http://schemas.microsoft.com/office/powerpoint/2010/main" val="3596135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Referensi:</a:t>
            </a:r>
            <a:r>
              <a:rPr lang="en-US" baseline="0"/>
              <a:t> DK01-DK10</a:t>
            </a:r>
            <a:endParaRPr lang="en-US"/>
          </a:p>
        </p:txBody>
      </p:sp>
      <p:sp>
        <p:nvSpPr>
          <p:cNvPr id="4" name="Slide Number Placeholder 3"/>
          <p:cNvSpPr>
            <a:spLocks noGrp="1"/>
          </p:cNvSpPr>
          <p:nvPr>
            <p:ph type="sldNum" sz="quarter" idx="10"/>
          </p:nvPr>
        </p:nvSpPr>
        <p:spPr/>
        <p:txBody>
          <a:bodyPr/>
          <a:lstStyle/>
          <a:p>
            <a:fld id="{74B134EF-C94C-43FC-BA96-8DAC7E6492F2}" type="slidenum">
              <a:rPr lang="en-US" smtClean="0"/>
              <a:t>24</a:t>
            </a:fld>
            <a:endParaRPr lang="en-US"/>
          </a:p>
        </p:txBody>
      </p:sp>
    </p:spTree>
    <p:extLst>
      <p:ext uri="{BB962C8B-B14F-4D97-AF65-F5344CB8AC3E}">
        <p14:creationId xmlns:p14="http://schemas.microsoft.com/office/powerpoint/2010/main" val="466070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B134EF-C94C-43FC-BA96-8DAC7E6492F2}" type="slidenum">
              <a:rPr lang="en-US" smtClean="0"/>
              <a:t>25</a:t>
            </a:fld>
            <a:endParaRPr lang="en-US"/>
          </a:p>
        </p:txBody>
      </p:sp>
    </p:spTree>
    <p:extLst>
      <p:ext uri="{BB962C8B-B14F-4D97-AF65-F5344CB8AC3E}">
        <p14:creationId xmlns:p14="http://schemas.microsoft.com/office/powerpoint/2010/main" val="1053116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B134EF-C94C-43FC-BA96-8DAC7E6492F2}" type="slidenum">
              <a:rPr lang="en-US" smtClean="0"/>
              <a:t>26</a:t>
            </a:fld>
            <a:endParaRPr lang="en-US"/>
          </a:p>
        </p:txBody>
      </p:sp>
    </p:spTree>
    <p:extLst>
      <p:ext uri="{BB962C8B-B14F-4D97-AF65-F5344CB8AC3E}">
        <p14:creationId xmlns:p14="http://schemas.microsoft.com/office/powerpoint/2010/main" val="1410493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B134EF-C94C-43FC-BA96-8DAC7E6492F2}" type="slidenum">
              <a:rPr lang="en-US" smtClean="0"/>
              <a:t>27</a:t>
            </a:fld>
            <a:endParaRPr lang="en-US"/>
          </a:p>
        </p:txBody>
      </p:sp>
    </p:spTree>
    <p:extLst>
      <p:ext uri="{BB962C8B-B14F-4D97-AF65-F5344CB8AC3E}">
        <p14:creationId xmlns:p14="http://schemas.microsoft.com/office/powerpoint/2010/main" val="1540260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B134EF-C94C-43FC-BA96-8DAC7E6492F2}" type="slidenum">
              <a:rPr lang="en-US" smtClean="0"/>
              <a:t>2</a:t>
            </a:fld>
            <a:endParaRPr lang="en-US"/>
          </a:p>
        </p:txBody>
      </p:sp>
    </p:spTree>
    <p:extLst>
      <p:ext uri="{BB962C8B-B14F-4D97-AF65-F5344CB8AC3E}">
        <p14:creationId xmlns:p14="http://schemas.microsoft.com/office/powerpoint/2010/main" val="3874792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aseline="0"/>
          </a:p>
        </p:txBody>
      </p:sp>
      <p:sp>
        <p:nvSpPr>
          <p:cNvPr id="4" name="Slide Number Placeholder 3"/>
          <p:cNvSpPr>
            <a:spLocks noGrp="1"/>
          </p:cNvSpPr>
          <p:nvPr>
            <p:ph type="sldNum" sz="quarter" idx="10"/>
          </p:nvPr>
        </p:nvSpPr>
        <p:spPr/>
        <p:txBody>
          <a:bodyPr/>
          <a:lstStyle/>
          <a:p>
            <a:fld id="{74B134EF-C94C-43FC-BA96-8DAC7E6492F2}" type="slidenum">
              <a:rPr lang="en-US" smtClean="0"/>
              <a:t>4</a:t>
            </a:fld>
            <a:endParaRPr lang="en-US"/>
          </a:p>
        </p:txBody>
      </p:sp>
    </p:spTree>
    <p:extLst>
      <p:ext uri="{BB962C8B-B14F-4D97-AF65-F5344CB8AC3E}">
        <p14:creationId xmlns:p14="http://schemas.microsoft.com/office/powerpoint/2010/main" val="115161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a:p>
        </p:txBody>
      </p:sp>
      <p:sp>
        <p:nvSpPr>
          <p:cNvPr id="4" name="Slide Number Placeholder 3"/>
          <p:cNvSpPr>
            <a:spLocks noGrp="1"/>
          </p:cNvSpPr>
          <p:nvPr>
            <p:ph type="sldNum" sz="quarter" idx="10"/>
          </p:nvPr>
        </p:nvSpPr>
        <p:spPr/>
        <p:txBody>
          <a:bodyPr/>
          <a:lstStyle/>
          <a:p>
            <a:fld id="{74B134EF-C94C-43FC-BA96-8DAC7E6492F2}" type="slidenum">
              <a:rPr lang="en-US" smtClean="0"/>
              <a:t>5</a:t>
            </a:fld>
            <a:endParaRPr lang="en-US"/>
          </a:p>
        </p:txBody>
      </p:sp>
    </p:spTree>
    <p:extLst>
      <p:ext uri="{BB962C8B-B14F-4D97-AF65-F5344CB8AC3E}">
        <p14:creationId xmlns:p14="http://schemas.microsoft.com/office/powerpoint/2010/main" val="2512128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a:p>
        </p:txBody>
      </p:sp>
      <p:sp>
        <p:nvSpPr>
          <p:cNvPr id="4" name="Slide Number Placeholder 3"/>
          <p:cNvSpPr>
            <a:spLocks noGrp="1"/>
          </p:cNvSpPr>
          <p:nvPr>
            <p:ph type="sldNum" sz="quarter" idx="10"/>
          </p:nvPr>
        </p:nvSpPr>
        <p:spPr/>
        <p:txBody>
          <a:bodyPr/>
          <a:lstStyle/>
          <a:p>
            <a:fld id="{74B134EF-C94C-43FC-BA96-8DAC7E6492F2}" type="slidenum">
              <a:rPr lang="en-US" smtClean="0"/>
              <a:t>10</a:t>
            </a:fld>
            <a:endParaRPr lang="en-US"/>
          </a:p>
        </p:txBody>
      </p:sp>
    </p:spTree>
    <p:extLst>
      <p:ext uri="{BB962C8B-B14F-4D97-AF65-F5344CB8AC3E}">
        <p14:creationId xmlns:p14="http://schemas.microsoft.com/office/powerpoint/2010/main" val="2404816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FEE106-D861-6343-96FF-5BF90692C3C7}" type="slidenum">
              <a:rPr lang="en-US" smtClean="0"/>
              <a:t>14</a:t>
            </a:fld>
            <a:endParaRPr lang="en-US" dirty="0"/>
          </a:p>
        </p:txBody>
      </p:sp>
    </p:spTree>
    <p:extLst>
      <p:ext uri="{BB962C8B-B14F-4D97-AF65-F5344CB8AC3E}">
        <p14:creationId xmlns:p14="http://schemas.microsoft.com/office/powerpoint/2010/main" val="685493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FEE106-D861-6343-96FF-5BF90692C3C7}" type="slidenum">
              <a:rPr lang="en-US" smtClean="0"/>
              <a:t>17</a:t>
            </a:fld>
            <a:endParaRPr lang="en-US" dirty="0"/>
          </a:p>
        </p:txBody>
      </p:sp>
    </p:spTree>
    <p:extLst>
      <p:ext uri="{BB962C8B-B14F-4D97-AF65-F5344CB8AC3E}">
        <p14:creationId xmlns:p14="http://schemas.microsoft.com/office/powerpoint/2010/main" val="953500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a:p>
        </p:txBody>
      </p:sp>
      <p:sp>
        <p:nvSpPr>
          <p:cNvPr id="4" name="Slide Number Placeholder 3"/>
          <p:cNvSpPr>
            <a:spLocks noGrp="1"/>
          </p:cNvSpPr>
          <p:nvPr>
            <p:ph type="sldNum" sz="quarter" idx="10"/>
          </p:nvPr>
        </p:nvSpPr>
        <p:spPr/>
        <p:txBody>
          <a:bodyPr/>
          <a:lstStyle/>
          <a:p>
            <a:fld id="{74B134EF-C94C-43FC-BA96-8DAC7E6492F2}" type="slidenum">
              <a:rPr lang="en-US" smtClean="0"/>
              <a:t>19</a:t>
            </a:fld>
            <a:endParaRPr lang="en-US"/>
          </a:p>
        </p:txBody>
      </p:sp>
    </p:spTree>
    <p:extLst>
      <p:ext uri="{BB962C8B-B14F-4D97-AF65-F5344CB8AC3E}">
        <p14:creationId xmlns:p14="http://schemas.microsoft.com/office/powerpoint/2010/main" val="4187154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E2FEE106-D861-6343-96FF-5BF90692C3C7}" type="slidenum">
              <a:rPr lang="en-US" smtClean="0"/>
              <a:t>22</a:t>
            </a:fld>
            <a:endParaRPr lang="en-US" dirty="0"/>
          </a:p>
        </p:txBody>
      </p:sp>
    </p:spTree>
    <p:extLst>
      <p:ext uri="{BB962C8B-B14F-4D97-AF65-F5344CB8AC3E}">
        <p14:creationId xmlns:p14="http://schemas.microsoft.com/office/powerpoint/2010/main" val="3082179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4D9325-3781-47AC-AECC-5DBB96D7B7F2}" type="datetime1">
              <a:rPr lang="id-ID" smtClean="0"/>
              <a:t>07/02/2019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B3B333-5CFC-477F-B80C-DD8706136C3C}" type="slidenum">
              <a:rPr lang="id-ID" smtClean="0"/>
              <a:t>‹#›</a:t>
            </a:fld>
            <a:endParaRPr lang="id-ID"/>
          </a:p>
        </p:txBody>
      </p:sp>
    </p:spTree>
    <p:extLst>
      <p:ext uri="{BB962C8B-B14F-4D97-AF65-F5344CB8AC3E}">
        <p14:creationId xmlns:p14="http://schemas.microsoft.com/office/powerpoint/2010/main" val="3110124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5B7FB0-B49F-4CA6-A063-338B600A30D1}" type="datetime1">
              <a:rPr lang="id-ID" smtClean="0"/>
              <a:t>07/02/2019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B3B333-5CFC-477F-B80C-DD8706136C3C}" type="slidenum">
              <a:rPr lang="id-ID" smtClean="0"/>
              <a:t>‹#›</a:t>
            </a:fld>
            <a:endParaRPr lang="id-ID"/>
          </a:p>
        </p:txBody>
      </p:sp>
    </p:spTree>
    <p:extLst>
      <p:ext uri="{BB962C8B-B14F-4D97-AF65-F5344CB8AC3E}">
        <p14:creationId xmlns:p14="http://schemas.microsoft.com/office/powerpoint/2010/main" val="2567354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E77287-FE31-46E0-882A-CA96F66F14B5}" type="datetime1">
              <a:rPr lang="id-ID" smtClean="0"/>
              <a:t>07/02/2019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B3B333-5CFC-477F-B80C-DD8706136C3C}" type="slidenum">
              <a:rPr lang="id-ID" smtClean="0"/>
              <a:t>‹#›</a:t>
            </a:fld>
            <a:endParaRPr lang="id-ID"/>
          </a:p>
        </p:txBody>
      </p:sp>
    </p:spTree>
    <p:extLst>
      <p:ext uri="{BB962C8B-B14F-4D97-AF65-F5344CB8AC3E}">
        <p14:creationId xmlns:p14="http://schemas.microsoft.com/office/powerpoint/2010/main" val="3523231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64638"/>
            <a:ext cx="9144000" cy="768085"/>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932723"/>
            <a:ext cx="9144000" cy="384043"/>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6618000"/>
            <a:ext cx="9144000" cy="24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5" name="Rectangle 4"/>
          <p:cNvSpPr/>
          <p:nvPr userDrawn="1"/>
        </p:nvSpPr>
        <p:spPr>
          <a:xfrm>
            <a:off x="0" y="0"/>
            <a:ext cx="9144000" cy="9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Tree>
    <p:extLst>
      <p:ext uri="{BB962C8B-B14F-4D97-AF65-F5344CB8AC3E}">
        <p14:creationId xmlns:p14="http://schemas.microsoft.com/office/powerpoint/2010/main" val="364407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1A5488-67CA-4677-A6EA-EBE537B0A245}" type="datetime1">
              <a:rPr lang="id-ID" smtClean="0"/>
              <a:t>07/02/2019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B3B333-5CFC-477F-B80C-DD8706136C3C}" type="slidenum">
              <a:rPr lang="id-ID" smtClean="0"/>
              <a:t>‹#›</a:t>
            </a:fld>
            <a:endParaRPr lang="id-ID"/>
          </a:p>
        </p:txBody>
      </p:sp>
    </p:spTree>
    <p:extLst>
      <p:ext uri="{BB962C8B-B14F-4D97-AF65-F5344CB8AC3E}">
        <p14:creationId xmlns:p14="http://schemas.microsoft.com/office/powerpoint/2010/main" val="1154180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1314C7-C3B1-49D4-A2E7-9176A908DD0D}" type="datetime1">
              <a:rPr lang="id-ID" smtClean="0"/>
              <a:t>07/02/2019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B3B333-5CFC-477F-B80C-DD8706136C3C}" type="slidenum">
              <a:rPr lang="id-ID" smtClean="0"/>
              <a:t>‹#›</a:t>
            </a:fld>
            <a:endParaRPr lang="id-ID"/>
          </a:p>
        </p:txBody>
      </p:sp>
    </p:spTree>
    <p:extLst>
      <p:ext uri="{BB962C8B-B14F-4D97-AF65-F5344CB8AC3E}">
        <p14:creationId xmlns:p14="http://schemas.microsoft.com/office/powerpoint/2010/main" val="85474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FABB9F-7777-4458-892A-81E03A715546}" type="datetime1">
              <a:rPr lang="id-ID" smtClean="0"/>
              <a:t>07/02/2019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B3B333-5CFC-477F-B80C-DD8706136C3C}" type="slidenum">
              <a:rPr lang="id-ID" smtClean="0"/>
              <a:t>‹#›</a:t>
            </a:fld>
            <a:endParaRPr lang="id-ID"/>
          </a:p>
        </p:txBody>
      </p:sp>
    </p:spTree>
    <p:extLst>
      <p:ext uri="{BB962C8B-B14F-4D97-AF65-F5344CB8AC3E}">
        <p14:creationId xmlns:p14="http://schemas.microsoft.com/office/powerpoint/2010/main" val="2211832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E91279-DA0C-4B58-9733-AA3F2BE4A56C}" type="datetime1">
              <a:rPr lang="id-ID" smtClean="0"/>
              <a:t>07/02/2019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DB3B333-5CFC-477F-B80C-DD8706136C3C}" type="slidenum">
              <a:rPr lang="id-ID" smtClean="0"/>
              <a:t>‹#›</a:t>
            </a:fld>
            <a:endParaRPr lang="id-ID"/>
          </a:p>
        </p:txBody>
      </p:sp>
    </p:spTree>
    <p:extLst>
      <p:ext uri="{BB962C8B-B14F-4D97-AF65-F5344CB8AC3E}">
        <p14:creationId xmlns:p14="http://schemas.microsoft.com/office/powerpoint/2010/main" val="2343201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8CF73A-B396-455D-B01B-0D39D18A6616}" type="datetime1">
              <a:rPr lang="id-ID" smtClean="0"/>
              <a:t>07/02/2019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DB3B333-5CFC-477F-B80C-DD8706136C3C}" type="slidenum">
              <a:rPr lang="id-ID" smtClean="0"/>
              <a:t>‹#›</a:t>
            </a:fld>
            <a:endParaRPr lang="id-ID"/>
          </a:p>
        </p:txBody>
      </p:sp>
    </p:spTree>
    <p:extLst>
      <p:ext uri="{BB962C8B-B14F-4D97-AF65-F5344CB8AC3E}">
        <p14:creationId xmlns:p14="http://schemas.microsoft.com/office/powerpoint/2010/main" val="1168601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81B9B-7051-44D7-A750-51228A30B4A6}" type="datetime1">
              <a:rPr lang="id-ID" smtClean="0"/>
              <a:t>07/02/2019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DB3B333-5CFC-477F-B80C-DD8706136C3C}" type="slidenum">
              <a:rPr lang="id-ID" smtClean="0"/>
              <a:t>‹#›</a:t>
            </a:fld>
            <a:endParaRPr lang="id-ID"/>
          </a:p>
        </p:txBody>
      </p:sp>
    </p:spTree>
    <p:extLst>
      <p:ext uri="{BB962C8B-B14F-4D97-AF65-F5344CB8AC3E}">
        <p14:creationId xmlns:p14="http://schemas.microsoft.com/office/powerpoint/2010/main" val="2123319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B89780-6629-4019-87DC-3EB7F9764A62}" type="datetime1">
              <a:rPr lang="id-ID" smtClean="0"/>
              <a:t>07/02/2019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B3B333-5CFC-477F-B80C-DD8706136C3C}" type="slidenum">
              <a:rPr lang="id-ID" smtClean="0"/>
              <a:t>‹#›</a:t>
            </a:fld>
            <a:endParaRPr lang="id-ID"/>
          </a:p>
        </p:txBody>
      </p:sp>
    </p:spTree>
    <p:extLst>
      <p:ext uri="{BB962C8B-B14F-4D97-AF65-F5344CB8AC3E}">
        <p14:creationId xmlns:p14="http://schemas.microsoft.com/office/powerpoint/2010/main" val="57873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4FC279-CF5F-4976-BA84-E9381CEDB1BA}" type="datetime1">
              <a:rPr lang="id-ID" smtClean="0"/>
              <a:t>07/02/2019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B3B333-5CFC-477F-B80C-DD8706136C3C}" type="slidenum">
              <a:rPr lang="id-ID" smtClean="0"/>
              <a:t>‹#›</a:t>
            </a:fld>
            <a:endParaRPr lang="id-ID"/>
          </a:p>
        </p:txBody>
      </p:sp>
    </p:spTree>
    <p:extLst>
      <p:ext uri="{BB962C8B-B14F-4D97-AF65-F5344CB8AC3E}">
        <p14:creationId xmlns:p14="http://schemas.microsoft.com/office/powerpoint/2010/main" val="2837437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759CC-1E52-49EC-BFBE-0596A9BAF6FE}" type="datetime1">
              <a:rPr lang="id-ID" smtClean="0"/>
              <a:t>07/02/2019</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B3B333-5CFC-477F-B80C-DD8706136C3C}" type="slidenum">
              <a:rPr lang="id-ID" smtClean="0"/>
              <a:t>‹#›</a:t>
            </a:fld>
            <a:endParaRPr lang="id-ID"/>
          </a:p>
        </p:txBody>
      </p:sp>
    </p:spTree>
    <p:extLst>
      <p:ext uri="{BB962C8B-B14F-4D97-AF65-F5344CB8AC3E}">
        <p14:creationId xmlns:p14="http://schemas.microsoft.com/office/powerpoint/2010/main" val="530105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Layout" Target="../slideLayouts/slideLayout6.xml"/><Relationship Id="rId5" Type="http://schemas.openxmlformats.org/officeDocument/2006/relationships/tags" Target="../tags/tag18.xml"/><Relationship Id="rId4" Type="http://schemas.openxmlformats.org/officeDocument/2006/relationships/tags" Target="../tags/tag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notesSlide" Target="../notesSlides/notesSlide4.xml"/><Relationship Id="rId5" Type="http://schemas.openxmlformats.org/officeDocument/2006/relationships/tags" Target="../tags/tag5.xml"/><Relationship Id="rId10" Type="http://schemas.openxmlformats.org/officeDocument/2006/relationships/slideLayout" Target="../slideLayouts/slideLayout6.xml"/><Relationship Id="rId4" Type="http://schemas.openxmlformats.org/officeDocument/2006/relationships/tags" Target="../tags/tag4.xml"/><Relationship Id="rId9" Type="http://schemas.openxmlformats.org/officeDocument/2006/relationships/tags" Target="../tags/tag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8411" y="1566264"/>
            <a:ext cx="8383556" cy="1546577"/>
          </a:xfrm>
          <a:prstGeom prst="rect">
            <a:avLst/>
          </a:prstGeom>
          <a:noFill/>
        </p:spPr>
        <p:txBody>
          <a:bodyPr wrap="square" rtlCol="0">
            <a:spAutoFit/>
          </a:bodyPr>
          <a:lstStyle/>
          <a:p>
            <a:pPr algn="ctr"/>
            <a:r>
              <a:rPr lang="en-US" sz="4950" b="1" dirty="0">
                <a:solidFill>
                  <a:srgbClr val="002060"/>
                </a:solidFill>
                <a:latin typeface="Times New Roman" panose="02020603050405020304" pitchFamily="18" charset="0"/>
                <a:cs typeface="Times New Roman" panose="02020603050405020304" pitchFamily="18" charset="0"/>
              </a:rPr>
              <a:t>PSAK 73: </a:t>
            </a:r>
            <a:endParaRPr lang="en-US" sz="4500" b="1" dirty="0">
              <a:solidFill>
                <a:srgbClr val="002060"/>
              </a:solidFill>
              <a:latin typeface="Times New Roman" panose="02020603050405020304" pitchFamily="18" charset="0"/>
              <a:cs typeface="Times New Roman" panose="02020603050405020304" pitchFamily="18" charset="0"/>
            </a:endParaRPr>
          </a:p>
          <a:p>
            <a:pPr algn="ctr"/>
            <a:r>
              <a:rPr lang="en-US" sz="4500" b="1" i="1" dirty="0" err="1">
                <a:solidFill>
                  <a:srgbClr val="C00000"/>
                </a:solidFill>
                <a:latin typeface="Times New Roman" panose="02020603050405020304" pitchFamily="18" charset="0"/>
                <a:cs typeface="Times New Roman" panose="02020603050405020304" pitchFamily="18" charset="0"/>
              </a:rPr>
              <a:t>Sewa</a:t>
            </a:r>
            <a:endParaRPr lang="en-US" sz="4500" b="1" i="1" dirty="0">
              <a:solidFill>
                <a:srgbClr val="C0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644089" y="5261811"/>
            <a:ext cx="6172200" cy="392415"/>
          </a:xfrm>
          <a:prstGeom prst="rect">
            <a:avLst/>
          </a:prstGeom>
          <a:noFill/>
        </p:spPr>
        <p:txBody>
          <a:bodyPr wrap="square" rtlCol="0">
            <a:spAutoFit/>
          </a:bodyPr>
          <a:lstStyle/>
          <a:p>
            <a:pPr algn="ctr"/>
            <a:r>
              <a:rPr lang="id-ID" sz="975" i="1" dirty="0">
                <a:latin typeface="Times New Roman" pitchFamily="18" charset="0"/>
                <a:cs typeface="Times New Roman" pitchFamily="18" charset="0"/>
              </a:rPr>
              <a:t>Materi ini dipersiapkan sebagai bahan pembahasan atas topik terkait. Merupakan pendapat pribadi, tidak mewakili organisasi di mana pemateri bekerja atau menjadi anggotanya</a:t>
            </a:r>
            <a:r>
              <a:rPr lang="id-ID" sz="825" i="1" dirty="0">
                <a:latin typeface="Times New Roman" pitchFamily="18" charset="0"/>
                <a:cs typeface="Times New Roman" pitchFamily="18" charset="0"/>
              </a:rPr>
              <a:t>.</a:t>
            </a:r>
          </a:p>
        </p:txBody>
      </p:sp>
      <p:sp>
        <p:nvSpPr>
          <p:cNvPr id="7" name="Title 6"/>
          <p:cNvSpPr>
            <a:spLocks noGrp="1"/>
          </p:cNvSpPr>
          <p:nvPr>
            <p:ph type="title"/>
          </p:nvPr>
        </p:nvSpPr>
        <p:spPr/>
        <p:txBody>
          <a:bodyPr/>
          <a:lstStyle/>
          <a:p>
            <a:endParaRPr lang="en-US"/>
          </a:p>
        </p:txBody>
      </p:sp>
    </p:spTree>
    <p:extLst>
      <p:ext uri="{BB962C8B-B14F-4D97-AF65-F5344CB8AC3E}">
        <p14:creationId xmlns:p14="http://schemas.microsoft.com/office/powerpoint/2010/main" val="2408180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39907" y="1413100"/>
            <a:ext cx="2768707" cy="553998"/>
          </a:xfrm>
          <a:prstGeom prst="rect">
            <a:avLst/>
          </a:prstGeom>
          <a:noFill/>
        </p:spPr>
        <p:txBody>
          <a:bodyPr wrap="none" rtlCol="0">
            <a:spAutoFit/>
          </a:bodyPr>
          <a:lstStyle/>
          <a:p>
            <a:r>
              <a:rPr lang="en-US" sz="3000" b="1">
                <a:solidFill>
                  <a:srgbClr val="002060"/>
                </a:solidFill>
                <a:latin typeface="Arial" panose="020B0604020202020204" pitchFamily="34" charset="0"/>
                <a:cs typeface="Arial" panose="020B0604020202020204" pitchFamily="34" charset="0"/>
              </a:rPr>
              <a:t>Sewa vs. Jasa</a:t>
            </a:r>
            <a:endParaRPr lang="en-US" sz="3000" b="1" i="1">
              <a:solidFill>
                <a:srgbClr val="002060"/>
              </a:solidFill>
              <a:latin typeface="Arial" panose="020B0604020202020204" pitchFamily="34" charset="0"/>
              <a:cs typeface="Arial" panose="020B0604020202020204" pitchFamily="34" charset="0"/>
            </a:endParaRPr>
          </a:p>
        </p:txBody>
      </p:sp>
      <p:grpSp>
        <p:nvGrpSpPr>
          <p:cNvPr id="18" name="Group 17"/>
          <p:cNvGrpSpPr/>
          <p:nvPr/>
        </p:nvGrpSpPr>
        <p:grpSpPr>
          <a:xfrm>
            <a:off x="539019" y="2194538"/>
            <a:ext cx="8097717" cy="1518339"/>
            <a:chOff x="758732" y="2728220"/>
            <a:chExt cx="10796956" cy="2818148"/>
          </a:xfrm>
        </p:grpSpPr>
        <p:grpSp>
          <p:nvGrpSpPr>
            <p:cNvPr id="17" name="Group 16"/>
            <p:cNvGrpSpPr/>
            <p:nvPr/>
          </p:nvGrpSpPr>
          <p:grpSpPr>
            <a:xfrm>
              <a:off x="758732" y="4616978"/>
              <a:ext cx="10796954" cy="929390"/>
              <a:chOff x="758732" y="4916778"/>
              <a:chExt cx="10796954" cy="929390"/>
            </a:xfrm>
          </p:grpSpPr>
          <p:sp>
            <p:nvSpPr>
              <p:cNvPr id="10" name="Rounded Rectangle 9"/>
              <p:cNvSpPr/>
              <p:nvPr/>
            </p:nvSpPr>
            <p:spPr>
              <a:xfrm>
                <a:off x="758732" y="4916778"/>
                <a:ext cx="4367904" cy="914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100" b="1">
                    <a:latin typeface="Arial" panose="020B0604020202020204" pitchFamily="34" charset="0"/>
                    <a:cs typeface="Arial" panose="020B0604020202020204" pitchFamily="34" charset="0"/>
                  </a:rPr>
                  <a:t>Pelanggan</a:t>
                </a:r>
              </a:p>
            </p:txBody>
          </p:sp>
          <p:sp>
            <p:nvSpPr>
              <p:cNvPr id="11" name="Rounded Rectangle 10"/>
              <p:cNvSpPr/>
              <p:nvPr/>
            </p:nvSpPr>
            <p:spPr>
              <a:xfrm>
                <a:off x="7045377" y="4931768"/>
                <a:ext cx="4510309" cy="914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100" b="1">
                    <a:latin typeface="Arial" panose="020B0604020202020204" pitchFamily="34" charset="0"/>
                    <a:cs typeface="Arial" panose="020B0604020202020204" pitchFamily="34" charset="0"/>
                  </a:rPr>
                  <a:t>Pemasok</a:t>
                </a:r>
              </a:p>
            </p:txBody>
          </p:sp>
        </p:grpSp>
        <p:grpSp>
          <p:nvGrpSpPr>
            <p:cNvPr id="9" name="Group 8"/>
            <p:cNvGrpSpPr/>
            <p:nvPr/>
          </p:nvGrpSpPr>
          <p:grpSpPr>
            <a:xfrm>
              <a:off x="758732" y="2728220"/>
              <a:ext cx="10796956" cy="1828798"/>
              <a:chOff x="758732" y="3477720"/>
              <a:chExt cx="10796956" cy="1828798"/>
            </a:xfrm>
          </p:grpSpPr>
          <p:sp>
            <p:nvSpPr>
              <p:cNvPr id="5" name="Rounded Rectangle 4"/>
              <p:cNvSpPr/>
              <p:nvPr/>
            </p:nvSpPr>
            <p:spPr>
              <a:xfrm>
                <a:off x="758732" y="3477720"/>
                <a:ext cx="4367904" cy="914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100" b="1">
                    <a:latin typeface="Arial" panose="020B0604020202020204" pitchFamily="34" charset="0"/>
                    <a:cs typeface="Arial" panose="020B0604020202020204" pitchFamily="34" charset="0"/>
                  </a:rPr>
                  <a:t>Sewa</a:t>
                </a:r>
              </a:p>
            </p:txBody>
          </p:sp>
          <p:sp>
            <p:nvSpPr>
              <p:cNvPr id="6" name="Rounded Rectangle 5"/>
              <p:cNvSpPr/>
              <p:nvPr/>
            </p:nvSpPr>
            <p:spPr>
              <a:xfrm>
                <a:off x="7045378" y="3477720"/>
                <a:ext cx="4510310" cy="914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100" b="1">
                    <a:latin typeface="Arial" panose="020B0604020202020204" pitchFamily="34" charset="0"/>
                    <a:cs typeface="Arial" panose="020B0604020202020204" pitchFamily="34" charset="0"/>
                  </a:rPr>
                  <a:t>Jasa</a:t>
                </a:r>
              </a:p>
            </p:txBody>
          </p:sp>
          <p:sp>
            <p:nvSpPr>
              <p:cNvPr id="7" name="Down Arrow 6"/>
              <p:cNvSpPr/>
              <p:nvPr/>
            </p:nvSpPr>
            <p:spPr>
              <a:xfrm>
                <a:off x="2443397" y="4437090"/>
                <a:ext cx="779488" cy="86942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a:p>
            </p:txBody>
          </p:sp>
          <p:sp>
            <p:nvSpPr>
              <p:cNvPr id="8" name="Down Arrow 7"/>
              <p:cNvSpPr/>
              <p:nvPr/>
            </p:nvSpPr>
            <p:spPr>
              <a:xfrm>
                <a:off x="8925779" y="4437090"/>
                <a:ext cx="779488" cy="86942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a:p>
            </p:txBody>
          </p:sp>
        </p:grpSp>
      </p:grpSp>
      <p:sp>
        <p:nvSpPr>
          <p:cNvPr id="14" name="Rectangle 13"/>
          <p:cNvSpPr/>
          <p:nvPr/>
        </p:nvSpPr>
        <p:spPr>
          <a:xfrm>
            <a:off x="125444" y="3793879"/>
            <a:ext cx="8924868" cy="904060"/>
          </a:xfrm>
          <a:prstGeom prst="rect">
            <a:avLst/>
          </a:prstGeom>
          <a:solidFill>
            <a:schemeClr val="accent5">
              <a:lumMod val="20000"/>
              <a:lumOff val="80000"/>
            </a:schemeClr>
          </a:solidFill>
          <a:ln>
            <a:solidFill>
              <a:schemeClr val="accent5">
                <a:lumMod val="20000"/>
                <a:lumOff val="8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b="1">
                <a:solidFill>
                  <a:srgbClr val="002060"/>
                </a:solidFill>
                <a:latin typeface="Arial" panose="020B0604020202020204" pitchFamily="34" charset="0"/>
                <a:cs typeface="Arial" panose="020B0604020202020204" pitchFamily="34" charset="0"/>
              </a:rPr>
              <a:t>PENGENDALIAN</a:t>
            </a:r>
            <a:r>
              <a:rPr lang="en-US" b="1">
                <a:solidFill>
                  <a:srgbClr val="002060"/>
                </a:solidFill>
                <a:latin typeface="Arial" panose="020B0604020202020204" pitchFamily="34" charset="0"/>
                <a:cs typeface="Arial" panose="020B0604020202020204" pitchFamily="34" charset="0"/>
              </a:rPr>
              <a:t> </a:t>
            </a:r>
          </a:p>
          <a:p>
            <a:pPr algn="ctr"/>
            <a:r>
              <a:rPr lang="en-US" sz="1725" b="1" u="sng">
                <a:solidFill>
                  <a:srgbClr val="C00000"/>
                </a:solidFill>
                <a:latin typeface="Arial" panose="020B0604020202020204" pitchFamily="34" charset="0"/>
                <a:cs typeface="Arial" panose="020B0604020202020204" pitchFamily="34" charset="0"/>
              </a:rPr>
              <a:t>mengarahkan</a:t>
            </a:r>
            <a:r>
              <a:rPr lang="en-US" sz="1725" b="1">
                <a:solidFill>
                  <a:srgbClr val="C00000"/>
                </a:solidFill>
                <a:latin typeface="Arial" panose="020B0604020202020204" pitchFamily="34" charset="0"/>
                <a:cs typeface="Arial" panose="020B0604020202020204" pitchFamily="34" charset="0"/>
              </a:rPr>
              <a:t> penggunaan dan </a:t>
            </a:r>
            <a:r>
              <a:rPr lang="en-US" sz="1725" b="1" u="sng">
                <a:solidFill>
                  <a:srgbClr val="C00000"/>
                </a:solidFill>
                <a:latin typeface="Arial" panose="020B0604020202020204" pitchFamily="34" charset="0"/>
                <a:cs typeface="Arial" panose="020B0604020202020204" pitchFamily="34" charset="0"/>
              </a:rPr>
              <a:t>secara substansial mendapatkan manfaat </a:t>
            </a:r>
            <a:r>
              <a:rPr lang="en-US" sz="1725" b="1">
                <a:solidFill>
                  <a:srgbClr val="C00000"/>
                </a:solidFill>
                <a:latin typeface="Arial" panose="020B0604020202020204" pitchFamily="34" charset="0"/>
                <a:cs typeface="Arial" panose="020B0604020202020204" pitchFamily="34" charset="0"/>
              </a:rPr>
              <a:t>dari penggunaan aset</a:t>
            </a:r>
          </a:p>
        </p:txBody>
      </p:sp>
      <p:sp>
        <p:nvSpPr>
          <p:cNvPr id="26" name="Content Placeholder 2"/>
          <p:cNvSpPr txBox="1">
            <a:spLocks/>
          </p:cNvSpPr>
          <p:nvPr/>
        </p:nvSpPr>
        <p:spPr>
          <a:xfrm>
            <a:off x="102956" y="4835153"/>
            <a:ext cx="8834932" cy="77772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500">
                <a:latin typeface="Arial" panose="020B0604020202020204" pitchFamily="34" charset="0"/>
                <a:cs typeface="Arial" panose="020B0604020202020204" pitchFamily="34" charset="0"/>
              </a:rPr>
              <a:t>Jika suatu kontrak mengandung sewa dan juga jasa, maka penyewa:</a:t>
            </a:r>
          </a:p>
          <a:p>
            <a:pPr lvl="1">
              <a:buFont typeface="Wingdings" panose="05000000000000000000" pitchFamily="2" charset="2"/>
              <a:buChar char="ü"/>
            </a:pPr>
            <a:r>
              <a:rPr lang="en-US" sz="1200">
                <a:latin typeface="Arial" panose="020B0604020202020204" pitchFamily="34" charset="0"/>
                <a:cs typeface="Arial" panose="020B0604020202020204" pitchFamily="34" charset="0"/>
              </a:rPr>
              <a:t>Memisahkan komponen sewa dan nonsewa;</a:t>
            </a:r>
          </a:p>
          <a:p>
            <a:pPr lvl="1">
              <a:buFont typeface="Wingdings" panose="05000000000000000000" pitchFamily="2" charset="2"/>
              <a:buChar char="ü"/>
            </a:pPr>
            <a:r>
              <a:rPr lang="en-US" sz="1200">
                <a:latin typeface="Arial" panose="020B0604020202020204" pitchFamily="34" charset="0"/>
                <a:cs typeface="Arial" panose="020B0604020202020204" pitchFamily="34" charset="0"/>
              </a:rPr>
              <a:t>Mengalokasikan imbalan dengan menggunakan harga tersendiri relative (atau dengan menggunakan estimasi); </a:t>
            </a:r>
          </a:p>
          <a:p>
            <a:pPr lvl="1">
              <a:buFont typeface="Wingdings" panose="05000000000000000000" pitchFamily="2" charset="2"/>
              <a:buChar char="ü"/>
            </a:pPr>
            <a:r>
              <a:rPr lang="en-US" sz="1200" b="1">
                <a:latin typeface="Arial" panose="020B0604020202020204" pitchFamily="34" charset="0"/>
                <a:cs typeface="Arial" panose="020B0604020202020204" pitchFamily="34" charset="0"/>
              </a:rPr>
              <a:t>OPSI:</a:t>
            </a:r>
            <a:r>
              <a:rPr lang="en-US" sz="1200">
                <a:latin typeface="Arial" panose="020B0604020202020204" pitchFamily="34" charset="0"/>
                <a:cs typeface="Arial" panose="020B0604020202020204" pitchFamily="34" charset="0"/>
              </a:rPr>
              <a:t> Menggunakan cara praktis (paragraf 15) untuk dicatat sebagai komponen sewa tunggal. </a:t>
            </a:r>
          </a:p>
          <a:p>
            <a:pPr marL="342900" lvl="1" indent="0">
              <a:buNone/>
            </a:pPr>
            <a:endParaRPr lang="en-US" sz="1200">
              <a:latin typeface="Arial" panose="020B0604020202020204" pitchFamily="34" charset="0"/>
              <a:cs typeface="Arial" panose="020B0604020202020204" pitchFamily="34" charset="0"/>
            </a:endParaRPr>
          </a:p>
        </p:txBody>
      </p:sp>
      <p:pic>
        <p:nvPicPr>
          <p:cNvPr id="27" name="Picture 2" descr="C:\Users\Lyong\Documents\Templates\Icons\lightbulb_seminarbutton.png"/>
          <p:cNvPicPr>
            <a:picLocks noChangeAspect="1" noChangeArrowheads="1"/>
          </p:cNvPicPr>
          <p:nvPr/>
        </p:nvPicPr>
        <p:blipFill>
          <a:blip r:embed="rId3" cstate="print"/>
          <a:srcRect/>
          <a:stretch>
            <a:fillRect/>
          </a:stretch>
        </p:blipFill>
        <p:spPr bwMode="auto">
          <a:xfrm>
            <a:off x="35500" y="4835153"/>
            <a:ext cx="296837" cy="283532"/>
          </a:xfrm>
          <a:prstGeom prst="rect">
            <a:avLst/>
          </a:prstGeom>
          <a:noFill/>
        </p:spPr>
      </p:pic>
      <p:sp>
        <p:nvSpPr>
          <p:cNvPr id="4" name="Title 3"/>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pPr>
              <a:defRPr/>
            </a:pPr>
            <a:fld id="{53566220-03D5-4B74-9E24-5963818B9351}" type="slidenum">
              <a:rPr lang="en-US" smtClean="0"/>
              <a:pPr>
                <a:defRPr/>
              </a:pPr>
              <a:t>10</a:t>
            </a:fld>
            <a:endParaRPr lang="en-US" dirty="0"/>
          </a:p>
        </p:txBody>
      </p:sp>
    </p:spTree>
    <p:extLst>
      <p:ext uri="{BB962C8B-B14F-4D97-AF65-F5344CB8AC3E}">
        <p14:creationId xmlns:p14="http://schemas.microsoft.com/office/powerpoint/2010/main" val="2637688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9706" y="2775002"/>
            <a:ext cx="8398042" cy="854080"/>
          </a:xfrm>
          <a:prstGeom prst="rect">
            <a:avLst/>
          </a:prstGeom>
          <a:noFill/>
        </p:spPr>
        <p:txBody>
          <a:bodyPr wrap="square" rtlCol="0">
            <a:spAutoFit/>
          </a:bodyPr>
          <a:lstStyle/>
          <a:p>
            <a:pPr algn="r"/>
            <a:r>
              <a:rPr lang="en-US" sz="4950" b="1">
                <a:solidFill>
                  <a:srgbClr val="002060"/>
                </a:solidFill>
                <a:latin typeface="Times New Roman" panose="02020603050405020304" pitchFamily="18" charset="0"/>
                <a:cs typeface="Times New Roman" panose="02020603050405020304" pitchFamily="18" charset="0"/>
              </a:rPr>
              <a:t>MASA SEWA</a:t>
            </a:r>
            <a:endParaRPr lang="en-US" sz="4950" b="1" i="1">
              <a:solidFill>
                <a:srgbClr val="002060"/>
              </a:solidFill>
              <a:latin typeface="Times New Roman" panose="02020603050405020304" pitchFamily="18" charset="0"/>
              <a:cs typeface="Times New Roman" panose="02020603050405020304" pitchFamily="18" charset="0"/>
            </a:endParaRPr>
          </a:p>
        </p:txBody>
      </p:sp>
      <p:sp>
        <p:nvSpPr>
          <p:cNvPr id="5" name="Slide Number Placeholder 2">
            <a:extLst>
              <a:ext uri="{FF2B5EF4-FFF2-40B4-BE49-F238E27FC236}">
                <a16:creationId xmlns:a16="http://schemas.microsoft.com/office/drawing/2014/main" id="{E2117BC8-996C-4CF2-89AE-76C42056483F}"/>
              </a:ext>
            </a:extLst>
          </p:cNvPr>
          <p:cNvSpPr txBox="1">
            <a:spLocks/>
          </p:cNvSpPr>
          <p:nvPr/>
        </p:nvSpPr>
        <p:spPr>
          <a:xfrm>
            <a:off x="-87403" y="5500454"/>
            <a:ext cx="550862" cy="274383"/>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53566220-03D5-4B74-9E24-5963818B9351}" type="slidenum">
              <a:rPr lang="en-US" sz="900" b="1">
                <a:solidFill>
                  <a:schemeClr val="tx1"/>
                </a:solidFill>
                <a:latin typeface="Arial" panose="020B0604020202020204" pitchFamily="34" charset="0"/>
                <a:cs typeface="Arial" panose="020B0604020202020204" pitchFamily="34" charset="0"/>
              </a:rPr>
              <a:pPr algn="r">
                <a:defRPr/>
              </a:pPr>
              <a:t>11</a:t>
            </a:fld>
            <a:endParaRPr lang="en-US" sz="900" b="1" dirty="0">
              <a:solidFill>
                <a:schemeClr val="tx1"/>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896293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Arrow 7"/>
          <p:cNvSpPr/>
          <p:nvPr/>
        </p:nvSpPr>
        <p:spPr>
          <a:xfrm>
            <a:off x="2779886" y="4047612"/>
            <a:ext cx="2357600" cy="100866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a:p>
        </p:txBody>
      </p:sp>
      <p:sp>
        <p:nvSpPr>
          <p:cNvPr id="10" name="Title 9"/>
          <p:cNvSpPr>
            <a:spLocks noGrp="1"/>
          </p:cNvSpPr>
          <p:nvPr>
            <p:ph type="title"/>
          </p:nvPr>
        </p:nvSpPr>
        <p:spPr/>
        <p:txBody>
          <a:bodyPr/>
          <a:lstStyle/>
          <a:p>
            <a:endParaRPr lang="en-US"/>
          </a:p>
        </p:txBody>
      </p:sp>
      <p:sp>
        <p:nvSpPr>
          <p:cNvPr id="2" name="Slide Number Placeholder 1"/>
          <p:cNvSpPr>
            <a:spLocks noGrp="1"/>
          </p:cNvSpPr>
          <p:nvPr>
            <p:ph type="sldNum" sz="quarter" idx="12"/>
          </p:nvPr>
        </p:nvSpPr>
        <p:spPr/>
        <p:txBody>
          <a:bodyPr/>
          <a:lstStyle/>
          <a:p>
            <a:pPr>
              <a:defRPr/>
            </a:pPr>
            <a:fld id="{53566220-03D5-4B74-9E24-5963818B9351}" type="slidenum">
              <a:rPr lang="en-US" smtClean="0"/>
              <a:pPr>
                <a:defRPr/>
              </a:pPr>
              <a:t>12</a:t>
            </a:fld>
            <a:endParaRPr lang="en-US" dirty="0"/>
          </a:p>
        </p:txBody>
      </p:sp>
      <p:sp>
        <p:nvSpPr>
          <p:cNvPr id="3" name="Oval 2"/>
          <p:cNvSpPr/>
          <p:nvPr/>
        </p:nvSpPr>
        <p:spPr>
          <a:xfrm>
            <a:off x="426708" y="1722034"/>
            <a:ext cx="2301658" cy="11931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50" b="1">
                <a:solidFill>
                  <a:schemeClr val="bg1"/>
                </a:solidFill>
                <a:latin typeface="Arial" panose="020B0604020202020204" pitchFamily="34" charset="0"/>
                <a:cs typeface="Arial" panose="020B0604020202020204" pitchFamily="34" charset="0"/>
              </a:rPr>
              <a:t>Masa Sewa</a:t>
            </a:r>
            <a:endParaRPr lang="en-GB" sz="1650" b="1" dirty="0">
              <a:solidFill>
                <a:schemeClr val="bg1"/>
              </a:solidFill>
              <a:latin typeface="Arial" panose="020B0604020202020204" pitchFamily="34" charset="0"/>
              <a:cs typeface="Arial" panose="020B0604020202020204" pitchFamily="34" charset="0"/>
            </a:endParaRPr>
          </a:p>
        </p:txBody>
      </p:sp>
      <p:sp>
        <p:nvSpPr>
          <p:cNvPr id="4" name="Rounded Rectangle 3"/>
          <p:cNvSpPr/>
          <p:nvPr/>
        </p:nvSpPr>
        <p:spPr>
          <a:xfrm>
            <a:off x="257048" y="2693522"/>
            <a:ext cx="2678658" cy="22664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lstStyle/>
          <a:p>
            <a:r>
              <a:rPr lang="en-US" sz="1500">
                <a:latin typeface="Arial" panose="020B0604020202020204" pitchFamily="34" charset="0"/>
                <a:cs typeface="Arial" panose="020B0604020202020204" pitchFamily="34" charset="0"/>
              </a:rPr>
              <a:t>Periode yang tidak dapat dibatalkan (</a:t>
            </a:r>
            <a:r>
              <a:rPr lang="en-US" sz="1500" i="1">
                <a:latin typeface="Arial" panose="020B0604020202020204" pitchFamily="34" charset="0"/>
                <a:cs typeface="Arial" panose="020B0604020202020204" pitchFamily="34" charset="0"/>
              </a:rPr>
              <a:t>non-cancellable periods</a:t>
            </a:r>
            <a:r>
              <a:rPr lang="en-US" sz="1500">
                <a:latin typeface="Arial" panose="020B0604020202020204" pitchFamily="34" charset="0"/>
                <a:cs typeface="Arial" panose="020B0604020202020204" pitchFamily="34" charset="0"/>
              </a:rPr>
              <a:t>) dan juga periode yang dicakup oleh opsi untuk:</a:t>
            </a:r>
          </a:p>
          <a:p>
            <a:pPr marL="257175" indent="-257175">
              <a:buAutoNum type="arabicPeriod"/>
            </a:pPr>
            <a:r>
              <a:rPr lang="en-US" sz="1500">
                <a:latin typeface="Arial" panose="020B0604020202020204" pitchFamily="34" charset="0"/>
                <a:cs typeface="Arial" panose="020B0604020202020204" pitchFamily="34" charset="0"/>
              </a:rPr>
              <a:t>Mengeksekusi opsi memperpanjang sewa;</a:t>
            </a:r>
          </a:p>
          <a:p>
            <a:pPr marL="257175" indent="-257175">
              <a:buAutoNum type="arabicPeriod"/>
            </a:pPr>
            <a:r>
              <a:rPr lang="en-US" sz="1500">
                <a:latin typeface="Arial" panose="020B0604020202020204" pitchFamily="34" charset="0"/>
                <a:cs typeface="Arial" panose="020B0604020202020204" pitchFamily="34" charset="0"/>
              </a:rPr>
              <a:t>Tidak mengeksekusi opsi mengakhiri sewa</a:t>
            </a:r>
          </a:p>
        </p:txBody>
      </p:sp>
      <p:grpSp>
        <p:nvGrpSpPr>
          <p:cNvPr id="7" name="Group 6"/>
          <p:cNvGrpSpPr/>
          <p:nvPr/>
        </p:nvGrpSpPr>
        <p:grpSpPr>
          <a:xfrm>
            <a:off x="2511798" y="4007284"/>
            <a:ext cx="2338709" cy="1035890"/>
            <a:chOff x="2950338" y="3274320"/>
            <a:chExt cx="3118279" cy="1381187"/>
          </a:xfrm>
        </p:grpSpPr>
        <p:sp>
          <p:nvSpPr>
            <p:cNvPr id="5" name="Right Brace 4"/>
            <p:cNvSpPr/>
            <p:nvPr/>
          </p:nvSpPr>
          <p:spPr>
            <a:xfrm>
              <a:off x="2950338" y="3274320"/>
              <a:ext cx="453702" cy="1254271"/>
            </a:xfrm>
            <a:prstGeom prst="rightBrace">
              <a:avLst>
                <a:gd name="adj1" fmla="val 0"/>
                <a:gd name="adj2" fmla="val 50000"/>
              </a:avLst>
            </a:prstGeom>
            <a:noFill/>
            <a:ln>
              <a:solidFill>
                <a:srgbClr val="FF0000"/>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sz="1350">
                <a:solidFill>
                  <a:srgbClr val="002060"/>
                </a:solidFill>
              </a:endParaRPr>
            </a:p>
          </p:txBody>
        </p:sp>
        <p:sp>
          <p:nvSpPr>
            <p:cNvPr id="6" name="TextBox 5"/>
            <p:cNvSpPr txBox="1"/>
            <p:nvPr/>
          </p:nvSpPr>
          <p:spPr>
            <a:xfrm>
              <a:off x="3404041" y="3670621"/>
              <a:ext cx="2664576" cy="984886"/>
            </a:xfrm>
            <a:prstGeom prst="rect">
              <a:avLst/>
            </a:prstGeom>
            <a:noFill/>
          </p:spPr>
          <p:txBody>
            <a:bodyPr wrap="none" rtlCol="0">
              <a:spAutoFit/>
            </a:bodyPr>
            <a:lstStyle/>
            <a:p>
              <a:r>
                <a:rPr lang="en-US" b="1">
                  <a:solidFill>
                    <a:srgbClr val="002060"/>
                  </a:solidFill>
                  <a:latin typeface="Arial" panose="020B0604020202020204" pitchFamily="34" charset="0"/>
                  <a:cs typeface="Arial" panose="020B0604020202020204" pitchFamily="34" charset="0"/>
                </a:rPr>
                <a:t>Jika cukup pasti</a:t>
              </a:r>
            </a:p>
            <a:p>
              <a:pPr algn="ctr"/>
              <a:r>
                <a:rPr lang="en-US" sz="1200" b="1">
                  <a:solidFill>
                    <a:srgbClr val="002060"/>
                  </a:solidFill>
                  <a:latin typeface="Arial" panose="020B0604020202020204" pitchFamily="34" charset="0"/>
                  <a:cs typeface="Arial" panose="020B0604020202020204" pitchFamily="34" charset="0"/>
                </a:rPr>
                <a:t>(</a:t>
              </a:r>
              <a:r>
                <a:rPr lang="en-US" sz="1200" b="1" i="1">
                  <a:solidFill>
                    <a:srgbClr val="002060"/>
                  </a:solidFill>
                  <a:latin typeface="Arial" panose="020B0604020202020204" pitchFamily="34" charset="0"/>
                  <a:cs typeface="Arial" panose="020B0604020202020204" pitchFamily="34" charset="0"/>
                </a:rPr>
                <a:t>reasonably certain</a:t>
              </a:r>
              <a:r>
                <a:rPr lang="en-US" sz="1200" b="1">
                  <a:solidFill>
                    <a:srgbClr val="002060"/>
                  </a:solidFill>
                  <a:latin typeface="Arial" panose="020B0604020202020204" pitchFamily="34" charset="0"/>
                  <a:cs typeface="Arial" panose="020B0604020202020204" pitchFamily="34" charset="0"/>
                </a:rPr>
                <a:t>)</a:t>
              </a:r>
            </a:p>
            <a:p>
              <a:pPr algn="ctr"/>
              <a:r>
                <a:rPr lang="en-US" sz="1200" b="1">
                  <a:solidFill>
                    <a:srgbClr val="002060"/>
                  </a:solidFill>
                  <a:latin typeface="Arial" panose="020B0604020202020204" pitchFamily="34" charset="0"/>
                  <a:cs typeface="Arial" panose="020B0604020202020204" pitchFamily="34" charset="0"/>
                </a:rPr>
                <a:t>PP37–PP40 </a:t>
              </a:r>
            </a:p>
          </p:txBody>
        </p:sp>
      </p:grpSp>
      <p:graphicFrame>
        <p:nvGraphicFramePr>
          <p:cNvPr id="9" name="Diagram 8"/>
          <p:cNvGraphicFramePr/>
          <p:nvPr>
            <p:extLst>
              <p:ext uri="{D42A27DB-BD31-4B8C-83A1-F6EECF244321}">
                <p14:modId xmlns:p14="http://schemas.microsoft.com/office/powerpoint/2010/main" val="1354170446"/>
              </p:ext>
            </p:extLst>
          </p:nvPr>
        </p:nvGraphicFramePr>
        <p:xfrm>
          <a:off x="5106824" y="2061455"/>
          <a:ext cx="4118810" cy="3190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Slide Number Placeholder 2">
            <a:extLst>
              <a:ext uri="{FF2B5EF4-FFF2-40B4-BE49-F238E27FC236}">
                <a16:creationId xmlns:a16="http://schemas.microsoft.com/office/drawing/2014/main" id="{55ECF097-2E95-4C89-95DF-9AF7A1BCA6BD}"/>
              </a:ext>
            </a:extLst>
          </p:cNvPr>
          <p:cNvSpPr txBox="1">
            <a:spLocks/>
          </p:cNvSpPr>
          <p:nvPr/>
        </p:nvSpPr>
        <p:spPr>
          <a:xfrm>
            <a:off x="-87403" y="5500454"/>
            <a:ext cx="550862" cy="274383"/>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53566220-03D5-4B74-9E24-5963818B9351}" type="slidenum">
              <a:rPr lang="en-US" sz="900" b="1">
                <a:solidFill>
                  <a:schemeClr val="tx1"/>
                </a:solidFill>
                <a:latin typeface="Arial" panose="020B0604020202020204" pitchFamily="34" charset="0"/>
                <a:cs typeface="Arial" panose="020B0604020202020204" pitchFamily="34" charset="0"/>
              </a:rPr>
              <a:pPr algn="r">
                <a:defRPr/>
              </a:pPr>
              <a:t>12</a:t>
            </a:fld>
            <a:endParaRPr lang="en-US" sz="9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0776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9706" y="2775003"/>
            <a:ext cx="8398042" cy="1615827"/>
          </a:xfrm>
          <a:prstGeom prst="rect">
            <a:avLst/>
          </a:prstGeom>
          <a:noFill/>
        </p:spPr>
        <p:txBody>
          <a:bodyPr wrap="square" rtlCol="0">
            <a:spAutoFit/>
          </a:bodyPr>
          <a:lstStyle/>
          <a:p>
            <a:pPr algn="r"/>
            <a:r>
              <a:rPr lang="en-US" sz="4950" b="1">
                <a:solidFill>
                  <a:srgbClr val="002060"/>
                </a:solidFill>
                <a:latin typeface="Times New Roman" panose="02020603050405020304" pitchFamily="18" charset="0"/>
                <a:cs typeface="Times New Roman" panose="02020603050405020304" pitchFamily="18" charset="0"/>
              </a:rPr>
              <a:t>AKUNTANSI PENYEWA</a:t>
            </a:r>
          </a:p>
          <a:p>
            <a:pPr algn="r"/>
            <a:r>
              <a:rPr lang="en-US" sz="4950" b="1" i="1">
                <a:solidFill>
                  <a:srgbClr val="002060"/>
                </a:solidFill>
                <a:latin typeface="Times New Roman" panose="02020603050405020304" pitchFamily="18" charset="0"/>
                <a:cs typeface="Times New Roman" panose="02020603050405020304" pitchFamily="18" charset="0"/>
              </a:rPr>
              <a:t>(Lessee)</a:t>
            </a:r>
          </a:p>
        </p:txBody>
      </p:sp>
      <p:sp>
        <p:nvSpPr>
          <p:cNvPr id="5" name="Slide Number Placeholder 2">
            <a:extLst>
              <a:ext uri="{FF2B5EF4-FFF2-40B4-BE49-F238E27FC236}">
                <a16:creationId xmlns:a16="http://schemas.microsoft.com/office/drawing/2014/main" id="{13C73732-C723-4964-86D4-876ECC733E51}"/>
              </a:ext>
            </a:extLst>
          </p:cNvPr>
          <p:cNvSpPr txBox="1">
            <a:spLocks/>
          </p:cNvSpPr>
          <p:nvPr/>
        </p:nvSpPr>
        <p:spPr>
          <a:xfrm>
            <a:off x="-87403" y="5500454"/>
            <a:ext cx="550862" cy="274383"/>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53566220-03D5-4B74-9E24-5963818B9351}" type="slidenum">
              <a:rPr lang="en-US" sz="900" b="1">
                <a:solidFill>
                  <a:schemeClr val="tx1"/>
                </a:solidFill>
                <a:latin typeface="Arial" panose="020B0604020202020204" pitchFamily="34" charset="0"/>
                <a:cs typeface="Arial" panose="020B0604020202020204" pitchFamily="34" charset="0"/>
              </a:rPr>
              <a:pPr algn="r">
                <a:defRPr/>
              </a:pPr>
              <a:t>13</a:t>
            </a:fld>
            <a:endParaRPr lang="en-US" sz="900" b="1" dirty="0">
              <a:solidFill>
                <a:schemeClr val="tx1"/>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100311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b="1">
                <a:latin typeface="Arial" panose="020B0604020202020204" pitchFamily="34" charset="0"/>
                <a:cs typeface="Arial" panose="020B0604020202020204" pitchFamily="34" charset="0"/>
              </a:rPr>
              <a:t>Pengukuran Awal – Aset Hak-Guna</a:t>
            </a:r>
            <a:endParaRPr lang="en-GB" sz="3000" b="1"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2F01099A-8666-4D69-9A28-44A4B44C351D}" type="slidenum">
              <a:rPr lang="en-US" sz="1050" b="1">
                <a:solidFill>
                  <a:schemeClr val="tx1"/>
                </a:solidFill>
                <a:latin typeface="Times New Roman" panose="02020603050405020304" pitchFamily="18" charset="0"/>
                <a:cs typeface="Times New Roman" panose="02020603050405020304" pitchFamily="18" charset="0"/>
              </a:rPr>
              <a:pPr/>
              <a:t>14</a:t>
            </a:fld>
            <a:endParaRPr lang="en-US" sz="1050" b="1" dirty="0">
              <a:solidFill>
                <a:schemeClr val="tx1"/>
              </a:solidFill>
              <a:latin typeface="Times New Roman" panose="02020603050405020304" pitchFamily="18" charset="0"/>
              <a:cs typeface="Times New Roman" panose="02020603050405020304" pitchFamily="18" charset="0"/>
            </a:endParaRPr>
          </a:p>
        </p:txBody>
      </p:sp>
      <p:sp>
        <p:nvSpPr>
          <p:cNvPr id="6" name="Oval 22"/>
          <p:cNvSpPr>
            <a:spLocks noChangeArrowheads="1"/>
          </p:cNvSpPr>
          <p:nvPr/>
        </p:nvSpPr>
        <p:spPr bwMode="auto">
          <a:xfrm>
            <a:off x="113992" y="3765465"/>
            <a:ext cx="8825357" cy="1606463"/>
          </a:xfrm>
          <a:prstGeom prst="rect">
            <a:avLst/>
          </a:prstGeom>
          <a:noFill/>
          <a:ln>
            <a:solidFill>
              <a:srgbClr val="00338D"/>
            </a:solidFill>
          </a:ln>
          <a:effectLst/>
        </p:spPr>
        <p:txBody>
          <a:bodyPr vert="horz" lIns="0" tIns="0" rIns="0" bIns="0" rtlCol="0">
            <a:normAutofit/>
          </a:bodyPr>
          <a:lstStyle/>
          <a:p>
            <a:pPr algn="ctr">
              <a:spcBef>
                <a:spcPts val="900"/>
              </a:spcBef>
            </a:pPr>
            <a:endParaRPr lang="en-GB" sz="1350" b="1" dirty="0">
              <a:solidFill>
                <a:srgbClr val="00338D"/>
              </a:solidFill>
              <a:cs typeface="Arial" pitchFamily="34" charset="0"/>
            </a:endParaRPr>
          </a:p>
          <a:p>
            <a:pPr>
              <a:spcBef>
                <a:spcPts val="900"/>
              </a:spcBef>
            </a:pPr>
            <a:endParaRPr lang="en-GB" sz="1350" b="1" dirty="0">
              <a:solidFill>
                <a:srgbClr val="00338D"/>
              </a:solidFill>
              <a:latin typeface="Arial"/>
              <a:cs typeface="Arial" pitchFamily="34" charset="0"/>
            </a:endParaRPr>
          </a:p>
          <a:p>
            <a:pPr>
              <a:spcBef>
                <a:spcPts val="900"/>
              </a:spcBef>
            </a:pPr>
            <a:endParaRPr lang="en-GB" sz="1350" b="1" dirty="0">
              <a:solidFill>
                <a:srgbClr val="00338D"/>
              </a:solidFill>
              <a:latin typeface="Arial"/>
              <a:cs typeface="Arial" pitchFamily="34" charset="0"/>
            </a:endParaRPr>
          </a:p>
          <a:p>
            <a:pPr algn="ctr">
              <a:spcBef>
                <a:spcPts val="900"/>
              </a:spcBef>
            </a:pPr>
            <a:endParaRPr lang="en-GB" sz="1350" b="1" dirty="0">
              <a:solidFill>
                <a:srgbClr val="00338D"/>
              </a:solidFill>
              <a:latin typeface="Arial"/>
              <a:cs typeface="Arial" pitchFamily="34" charset="0"/>
            </a:endParaRPr>
          </a:p>
        </p:txBody>
      </p:sp>
      <p:sp>
        <p:nvSpPr>
          <p:cNvPr id="16" name="Text Placeholder 3"/>
          <p:cNvSpPr txBox="1">
            <a:spLocks/>
          </p:cNvSpPr>
          <p:nvPr/>
        </p:nvSpPr>
        <p:spPr bwMode="gray">
          <a:xfrm flipH="1">
            <a:off x="3460539" y="2113814"/>
            <a:ext cx="1732742" cy="1115931"/>
          </a:xfrm>
          <a:prstGeom prst="roundRect">
            <a:avLst/>
          </a:prstGeom>
          <a:solidFill>
            <a:srgbClr val="B686DA"/>
          </a:solidFill>
          <a:ln>
            <a:solidFill>
              <a:srgbClr val="B686DA"/>
            </a:solidFill>
          </a:ln>
          <a:effectLst/>
        </p:spPr>
        <p:txBody>
          <a:bodyPr vert="horz" lIns="0" tIns="0" rIns="0" bIns="0" rtlCol="0" anchor="ctr">
            <a:normAutofit/>
          </a:bodyPr>
          <a:lstStyle/>
          <a:p>
            <a:pPr lvl="0" algn="ctr"/>
            <a:r>
              <a:rPr lang="en-CA" sz="1500" b="1">
                <a:latin typeface="Arial" panose="020B0604020202020204" pitchFamily="34" charset="0"/>
                <a:cs typeface="Arial" panose="020B0604020202020204" pitchFamily="34" charset="0"/>
              </a:rPr>
              <a:t>Aset Hak-Guna</a:t>
            </a:r>
            <a:endParaRPr lang="en-CA" sz="1500" b="1" dirty="0">
              <a:latin typeface="Arial" panose="020B0604020202020204" pitchFamily="34" charset="0"/>
              <a:cs typeface="Arial" panose="020B0604020202020204" pitchFamily="34" charset="0"/>
            </a:endParaRPr>
          </a:p>
        </p:txBody>
      </p:sp>
      <p:sp>
        <p:nvSpPr>
          <p:cNvPr id="10" name="Rounded Rectangle 7"/>
          <p:cNvSpPr/>
          <p:nvPr/>
        </p:nvSpPr>
        <p:spPr>
          <a:xfrm>
            <a:off x="2017072" y="4017088"/>
            <a:ext cx="1443467" cy="112649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a:solidFill>
                  <a:schemeClr val="tx1"/>
                </a:solidFill>
                <a:latin typeface="Arial" panose="020B0604020202020204" pitchFamily="34" charset="0"/>
                <a:cs typeface="Arial" panose="020B0604020202020204" pitchFamily="34" charset="0"/>
              </a:rPr>
              <a:t>Pembayaran sewa dibayar di muka</a:t>
            </a:r>
          </a:p>
        </p:txBody>
      </p:sp>
      <p:sp>
        <p:nvSpPr>
          <p:cNvPr id="13" name="Freeform 625"/>
          <p:cNvSpPr>
            <a:spLocks/>
          </p:cNvSpPr>
          <p:nvPr/>
        </p:nvSpPr>
        <p:spPr bwMode="auto">
          <a:xfrm>
            <a:off x="5272770" y="4435602"/>
            <a:ext cx="277416" cy="275035"/>
          </a:xfrm>
          <a:custGeom>
            <a:avLst/>
            <a:gdLst/>
            <a:ahLst/>
            <a:cxnLst>
              <a:cxn ang="0">
                <a:pos x="111" y="44"/>
              </a:cxn>
              <a:cxn ang="0">
                <a:pos x="77" y="44"/>
              </a:cxn>
              <a:cxn ang="0">
                <a:pos x="77" y="11"/>
              </a:cxn>
              <a:cxn ang="0">
                <a:pos x="65" y="0"/>
              </a:cxn>
              <a:cxn ang="0">
                <a:pos x="57" y="0"/>
              </a:cxn>
              <a:cxn ang="0">
                <a:pos x="46" y="11"/>
              </a:cxn>
              <a:cxn ang="0">
                <a:pos x="46" y="44"/>
              </a:cxn>
              <a:cxn ang="0">
                <a:pos x="11" y="44"/>
              </a:cxn>
              <a:cxn ang="0">
                <a:pos x="0" y="56"/>
              </a:cxn>
              <a:cxn ang="0">
                <a:pos x="0" y="64"/>
              </a:cxn>
              <a:cxn ang="0">
                <a:pos x="11" y="75"/>
              </a:cxn>
              <a:cxn ang="0">
                <a:pos x="46" y="75"/>
              </a:cxn>
              <a:cxn ang="0">
                <a:pos x="46" y="111"/>
              </a:cxn>
              <a:cxn ang="0">
                <a:pos x="57" y="122"/>
              </a:cxn>
              <a:cxn ang="0">
                <a:pos x="65" y="122"/>
              </a:cxn>
              <a:cxn ang="0">
                <a:pos x="77" y="111"/>
              </a:cxn>
              <a:cxn ang="0">
                <a:pos x="77" y="75"/>
              </a:cxn>
              <a:cxn ang="0">
                <a:pos x="111" y="75"/>
              </a:cxn>
              <a:cxn ang="0">
                <a:pos x="123" y="64"/>
              </a:cxn>
              <a:cxn ang="0">
                <a:pos x="123" y="56"/>
              </a:cxn>
              <a:cxn ang="0">
                <a:pos x="111" y="44"/>
              </a:cxn>
            </a:cxnLst>
            <a:rect l="0" t="0" r="r" b="b"/>
            <a:pathLst>
              <a:path w="123" h="122">
                <a:moveTo>
                  <a:pt x="111" y="44"/>
                </a:moveTo>
                <a:cubicBezTo>
                  <a:pt x="77" y="44"/>
                  <a:pt x="77" y="44"/>
                  <a:pt x="77" y="44"/>
                </a:cubicBezTo>
                <a:cubicBezTo>
                  <a:pt x="77" y="11"/>
                  <a:pt x="77" y="11"/>
                  <a:pt x="77" y="11"/>
                </a:cubicBezTo>
                <a:cubicBezTo>
                  <a:pt x="77" y="5"/>
                  <a:pt x="72" y="0"/>
                  <a:pt x="65" y="0"/>
                </a:cubicBezTo>
                <a:cubicBezTo>
                  <a:pt x="57" y="0"/>
                  <a:pt x="57" y="0"/>
                  <a:pt x="57" y="0"/>
                </a:cubicBezTo>
                <a:cubicBezTo>
                  <a:pt x="51" y="0"/>
                  <a:pt x="46" y="5"/>
                  <a:pt x="46" y="11"/>
                </a:cubicBezTo>
                <a:cubicBezTo>
                  <a:pt x="46" y="44"/>
                  <a:pt x="46" y="44"/>
                  <a:pt x="46" y="44"/>
                </a:cubicBezTo>
                <a:cubicBezTo>
                  <a:pt x="11" y="44"/>
                  <a:pt x="11" y="44"/>
                  <a:pt x="11" y="44"/>
                </a:cubicBezTo>
                <a:cubicBezTo>
                  <a:pt x="5" y="44"/>
                  <a:pt x="0" y="49"/>
                  <a:pt x="0" y="56"/>
                </a:cubicBezTo>
                <a:cubicBezTo>
                  <a:pt x="0" y="64"/>
                  <a:pt x="0" y="64"/>
                  <a:pt x="0" y="64"/>
                </a:cubicBezTo>
                <a:cubicBezTo>
                  <a:pt x="0" y="70"/>
                  <a:pt x="5" y="75"/>
                  <a:pt x="11" y="75"/>
                </a:cubicBezTo>
                <a:cubicBezTo>
                  <a:pt x="46" y="75"/>
                  <a:pt x="46" y="75"/>
                  <a:pt x="46" y="75"/>
                </a:cubicBezTo>
                <a:cubicBezTo>
                  <a:pt x="46" y="111"/>
                  <a:pt x="46" y="111"/>
                  <a:pt x="46" y="111"/>
                </a:cubicBezTo>
                <a:cubicBezTo>
                  <a:pt x="46" y="117"/>
                  <a:pt x="51" y="122"/>
                  <a:pt x="57" y="122"/>
                </a:cubicBezTo>
                <a:cubicBezTo>
                  <a:pt x="65" y="122"/>
                  <a:pt x="65" y="122"/>
                  <a:pt x="65" y="122"/>
                </a:cubicBezTo>
                <a:cubicBezTo>
                  <a:pt x="72" y="122"/>
                  <a:pt x="77" y="117"/>
                  <a:pt x="77" y="111"/>
                </a:cubicBezTo>
                <a:cubicBezTo>
                  <a:pt x="77" y="75"/>
                  <a:pt x="77" y="75"/>
                  <a:pt x="77" y="75"/>
                </a:cubicBezTo>
                <a:cubicBezTo>
                  <a:pt x="111" y="75"/>
                  <a:pt x="111" y="75"/>
                  <a:pt x="111" y="75"/>
                </a:cubicBezTo>
                <a:cubicBezTo>
                  <a:pt x="118" y="75"/>
                  <a:pt x="123" y="70"/>
                  <a:pt x="123" y="64"/>
                </a:cubicBezTo>
                <a:cubicBezTo>
                  <a:pt x="123" y="56"/>
                  <a:pt x="123" y="56"/>
                  <a:pt x="123" y="56"/>
                </a:cubicBezTo>
                <a:cubicBezTo>
                  <a:pt x="123" y="49"/>
                  <a:pt x="118" y="44"/>
                  <a:pt x="111" y="44"/>
                </a:cubicBezTo>
                <a:close/>
              </a:path>
            </a:pathLst>
          </a:custGeom>
          <a:solidFill>
            <a:srgbClr val="00338D"/>
          </a:solidFill>
          <a:ln w="9525">
            <a:noFill/>
            <a:round/>
            <a:headEnd/>
            <a:tailEnd/>
          </a:ln>
        </p:spPr>
        <p:txBody>
          <a:bodyPr vert="horz" wrap="square" lIns="68580" tIns="34290" rIns="68580" bIns="34290" numCol="1" anchor="t" anchorCtr="0" compatLnSpc="1">
            <a:prstTxWarp prst="textNoShape">
              <a:avLst/>
            </a:prstTxWarp>
          </a:bodyPr>
          <a:lstStyle/>
          <a:p>
            <a:endParaRPr lang="en-GB" sz="1350" dirty="0"/>
          </a:p>
        </p:txBody>
      </p:sp>
      <p:sp>
        <p:nvSpPr>
          <p:cNvPr id="14" name="Freeform 625"/>
          <p:cNvSpPr>
            <a:spLocks/>
          </p:cNvSpPr>
          <p:nvPr/>
        </p:nvSpPr>
        <p:spPr bwMode="auto">
          <a:xfrm>
            <a:off x="1706165" y="4435602"/>
            <a:ext cx="277416" cy="275035"/>
          </a:xfrm>
          <a:custGeom>
            <a:avLst/>
            <a:gdLst/>
            <a:ahLst/>
            <a:cxnLst>
              <a:cxn ang="0">
                <a:pos x="111" y="44"/>
              </a:cxn>
              <a:cxn ang="0">
                <a:pos x="77" y="44"/>
              </a:cxn>
              <a:cxn ang="0">
                <a:pos x="77" y="11"/>
              </a:cxn>
              <a:cxn ang="0">
                <a:pos x="65" y="0"/>
              </a:cxn>
              <a:cxn ang="0">
                <a:pos x="57" y="0"/>
              </a:cxn>
              <a:cxn ang="0">
                <a:pos x="46" y="11"/>
              </a:cxn>
              <a:cxn ang="0">
                <a:pos x="46" y="44"/>
              </a:cxn>
              <a:cxn ang="0">
                <a:pos x="11" y="44"/>
              </a:cxn>
              <a:cxn ang="0">
                <a:pos x="0" y="56"/>
              </a:cxn>
              <a:cxn ang="0">
                <a:pos x="0" y="64"/>
              </a:cxn>
              <a:cxn ang="0">
                <a:pos x="11" y="75"/>
              </a:cxn>
              <a:cxn ang="0">
                <a:pos x="46" y="75"/>
              </a:cxn>
              <a:cxn ang="0">
                <a:pos x="46" y="111"/>
              </a:cxn>
              <a:cxn ang="0">
                <a:pos x="57" y="122"/>
              </a:cxn>
              <a:cxn ang="0">
                <a:pos x="65" y="122"/>
              </a:cxn>
              <a:cxn ang="0">
                <a:pos x="77" y="111"/>
              </a:cxn>
              <a:cxn ang="0">
                <a:pos x="77" y="75"/>
              </a:cxn>
              <a:cxn ang="0">
                <a:pos x="111" y="75"/>
              </a:cxn>
              <a:cxn ang="0">
                <a:pos x="123" y="64"/>
              </a:cxn>
              <a:cxn ang="0">
                <a:pos x="123" y="56"/>
              </a:cxn>
              <a:cxn ang="0">
                <a:pos x="111" y="44"/>
              </a:cxn>
            </a:cxnLst>
            <a:rect l="0" t="0" r="r" b="b"/>
            <a:pathLst>
              <a:path w="123" h="122">
                <a:moveTo>
                  <a:pt x="111" y="44"/>
                </a:moveTo>
                <a:cubicBezTo>
                  <a:pt x="77" y="44"/>
                  <a:pt x="77" y="44"/>
                  <a:pt x="77" y="44"/>
                </a:cubicBezTo>
                <a:cubicBezTo>
                  <a:pt x="77" y="11"/>
                  <a:pt x="77" y="11"/>
                  <a:pt x="77" y="11"/>
                </a:cubicBezTo>
                <a:cubicBezTo>
                  <a:pt x="77" y="5"/>
                  <a:pt x="72" y="0"/>
                  <a:pt x="65" y="0"/>
                </a:cubicBezTo>
                <a:cubicBezTo>
                  <a:pt x="57" y="0"/>
                  <a:pt x="57" y="0"/>
                  <a:pt x="57" y="0"/>
                </a:cubicBezTo>
                <a:cubicBezTo>
                  <a:pt x="51" y="0"/>
                  <a:pt x="46" y="5"/>
                  <a:pt x="46" y="11"/>
                </a:cubicBezTo>
                <a:cubicBezTo>
                  <a:pt x="46" y="44"/>
                  <a:pt x="46" y="44"/>
                  <a:pt x="46" y="44"/>
                </a:cubicBezTo>
                <a:cubicBezTo>
                  <a:pt x="11" y="44"/>
                  <a:pt x="11" y="44"/>
                  <a:pt x="11" y="44"/>
                </a:cubicBezTo>
                <a:cubicBezTo>
                  <a:pt x="5" y="44"/>
                  <a:pt x="0" y="49"/>
                  <a:pt x="0" y="56"/>
                </a:cubicBezTo>
                <a:cubicBezTo>
                  <a:pt x="0" y="64"/>
                  <a:pt x="0" y="64"/>
                  <a:pt x="0" y="64"/>
                </a:cubicBezTo>
                <a:cubicBezTo>
                  <a:pt x="0" y="70"/>
                  <a:pt x="5" y="75"/>
                  <a:pt x="11" y="75"/>
                </a:cubicBezTo>
                <a:cubicBezTo>
                  <a:pt x="46" y="75"/>
                  <a:pt x="46" y="75"/>
                  <a:pt x="46" y="75"/>
                </a:cubicBezTo>
                <a:cubicBezTo>
                  <a:pt x="46" y="111"/>
                  <a:pt x="46" y="111"/>
                  <a:pt x="46" y="111"/>
                </a:cubicBezTo>
                <a:cubicBezTo>
                  <a:pt x="46" y="117"/>
                  <a:pt x="51" y="122"/>
                  <a:pt x="57" y="122"/>
                </a:cubicBezTo>
                <a:cubicBezTo>
                  <a:pt x="65" y="122"/>
                  <a:pt x="65" y="122"/>
                  <a:pt x="65" y="122"/>
                </a:cubicBezTo>
                <a:cubicBezTo>
                  <a:pt x="72" y="122"/>
                  <a:pt x="77" y="117"/>
                  <a:pt x="77" y="111"/>
                </a:cubicBezTo>
                <a:cubicBezTo>
                  <a:pt x="77" y="75"/>
                  <a:pt x="77" y="75"/>
                  <a:pt x="77" y="75"/>
                </a:cubicBezTo>
                <a:cubicBezTo>
                  <a:pt x="111" y="75"/>
                  <a:pt x="111" y="75"/>
                  <a:pt x="111" y="75"/>
                </a:cubicBezTo>
                <a:cubicBezTo>
                  <a:pt x="118" y="75"/>
                  <a:pt x="123" y="70"/>
                  <a:pt x="123" y="64"/>
                </a:cubicBezTo>
                <a:cubicBezTo>
                  <a:pt x="123" y="56"/>
                  <a:pt x="123" y="56"/>
                  <a:pt x="123" y="56"/>
                </a:cubicBezTo>
                <a:cubicBezTo>
                  <a:pt x="123" y="49"/>
                  <a:pt x="118" y="44"/>
                  <a:pt x="111" y="44"/>
                </a:cubicBezTo>
                <a:close/>
              </a:path>
            </a:pathLst>
          </a:custGeom>
          <a:solidFill>
            <a:srgbClr val="00338D"/>
          </a:solidFill>
          <a:ln w="9525">
            <a:noFill/>
            <a:round/>
            <a:headEnd/>
            <a:tailEnd/>
          </a:ln>
        </p:spPr>
        <p:txBody>
          <a:bodyPr vert="horz" wrap="square" lIns="68580" tIns="34290" rIns="68580" bIns="34290" numCol="1" anchor="t" anchorCtr="0" compatLnSpc="1">
            <a:prstTxWarp prst="textNoShape">
              <a:avLst/>
            </a:prstTxWarp>
          </a:bodyPr>
          <a:lstStyle/>
          <a:p>
            <a:endParaRPr lang="en-GB" sz="1350" dirty="0"/>
          </a:p>
        </p:txBody>
      </p:sp>
      <p:sp>
        <p:nvSpPr>
          <p:cNvPr id="15" name="Freeform 625"/>
          <p:cNvSpPr>
            <a:spLocks/>
          </p:cNvSpPr>
          <p:nvPr/>
        </p:nvSpPr>
        <p:spPr bwMode="auto">
          <a:xfrm>
            <a:off x="3494030" y="4435602"/>
            <a:ext cx="277416" cy="275035"/>
          </a:xfrm>
          <a:custGeom>
            <a:avLst/>
            <a:gdLst/>
            <a:ahLst/>
            <a:cxnLst>
              <a:cxn ang="0">
                <a:pos x="111" y="44"/>
              </a:cxn>
              <a:cxn ang="0">
                <a:pos x="77" y="44"/>
              </a:cxn>
              <a:cxn ang="0">
                <a:pos x="77" y="11"/>
              </a:cxn>
              <a:cxn ang="0">
                <a:pos x="65" y="0"/>
              </a:cxn>
              <a:cxn ang="0">
                <a:pos x="57" y="0"/>
              </a:cxn>
              <a:cxn ang="0">
                <a:pos x="46" y="11"/>
              </a:cxn>
              <a:cxn ang="0">
                <a:pos x="46" y="44"/>
              </a:cxn>
              <a:cxn ang="0">
                <a:pos x="11" y="44"/>
              </a:cxn>
              <a:cxn ang="0">
                <a:pos x="0" y="56"/>
              </a:cxn>
              <a:cxn ang="0">
                <a:pos x="0" y="64"/>
              </a:cxn>
              <a:cxn ang="0">
                <a:pos x="11" y="75"/>
              </a:cxn>
              <a:cxn ang="0">
                <a:pos x="46" y="75"/>
              </a:cxn>
              <a:cxn ang="0">
                <a:pos x="46" y="111"/>
              </a:cxn>
              <a:cxn ang="0">
                <a:pos x="57" y="122"/>
              </a:cxn>
              <a:cxn ang="0">
                <a:pos x="65" y="122"/>
              </a:cxn>
              <a:cxn ang="0">
                <a:pos x="77" y="111"/>
              </a:cxn>
              <a:cxn ang="0">
                <a:pos x="77" y="75"/>
              </a:cxn>
              <a:cxn ang="0">
                <a:pos x="111" y="75"/>
              </a:cxn>
              <a:cxn ang="0">
                <a:pos x="123" y="64"/>
              </a:cxn>
              <a:cxn ang="0">
                <a:pos x="123" y="56"/>
              </a:cxn>
              <a:cxn ang="0">
                <a:pos x="111" y="44"/>
              </a:cxn>
            </a:cxnLst>
            <a:rect l="0" t="0" r="r" b="b"/>
            <a:pathLst>
              <a:path w="123" h="122">
                <a:moveTo>
                  <a:pt x="111" y="44"/>
                </a:moveTo>
                <a:cubicBezTo>
                  <a:pt x="77" y="44"/>
                  <a:pt x="77" y="44"/>
                  <a:pt x="77" y="44"/>
                </a:cubicBezTo>
                <a:cubicBezTo>
                  <a:pt x="77" y="11"/>
                  <a:pt x="77" y="11"/>
                  <a:pt x="77" y="11"/>
                </a:cubicBezTo>
                <a:cubicBezTo>
                  <a:pt x="77" y="5"/>
                  <a:pt x="72" y="0"/>
                  <a:pt x="65" y="0"/>
                </a:cubicBezTo>
                <a:cubicBezTo>
                  <a:pt x="57" y="0"/>
                  <a:pt x="57" y="0"/>
                  <a:pt x="57" y="0"/>
                </a:cubicBezTo>
                <a:cubicBezTo>
                  <a:pt x="51" y="0"/>
                  <a:pt x="46" y="5"/>
                  <a:pt x="46" y="11"/>
                </a:cubicBezTo>
                <a:cubicBezTo>
                  <a:pt x="46" y="44"/>
                  <a:pt x="46" y="44"/>
                  <a:pt x="46" y="44"/>
                </a:cubicBezTo>
                <a:cubicBezTo>
                  <a:pt x="11" y="44"/>
                  <a:pt x="11" y="44"/>
                  <a:pt x="11" y="44"/>
                </a:cubicBezTo>
                <a:cubicBezTo>
                  <a:pt x="5" y="44"/>
                  <a:pt x="0" y="49"/>
                  <a:pt x="0" y="56"/>
                </a:cubicBezTo>
                <a:cubicBezTo>
                  <a:pt x="0" y="64"/>
                  <a:pt x="0" y="64"/>
                  <a:pt x="0" y="64"/>
                </a:cubicBezTo>
                <a:cubicBezTo>
                  <a:pt x="0" y="70"/>
                  <a:pt x="5" y="75"/>
                  <a:pt x="11" y="75"/>
                </a:cubicBezTo>
                <a:cubicBezTo>
                  <a:pt x="46" y="75"/>
                  <a:pt x="46" y="75"/>
                  <a:pt x="46" y="75"/>
                </a:cubicBezTo>
                <a:cubicBezTo>
                  <a:pt x="46" y="111"/>
                  <a:pt x="46" y="111"/>
                  <a:pt x="46" y="111"/>
                </a:cubicBezTo>
                <a:cubicBezTo>
                  <a:pt x="46" y="117"/>
                  <a:pt x="51" y="122"/>
                  <a:pt x="57" y="122"/>
                </a:cubicBezTo>
                <a:cubicBezTo>
                  <a:pt x="65" y="122"/>
                  <a:pt x="65" y="122"/>
                  <a:pt x="65" y="122"/>
                </a:cubicBezTo>
                <a:cubicBezTo>
                  <a:pt x="72" y="122"/>
                  <a:pt x="77" y="117"/>
                  <a:pt x="77" y="111"/>
                </a:cubicBezTo>
                <a:cubicBezTo>
                  <a:pt x="77" y="75"/>
                  <a:pt x="77" y="75"/>
                  <a:pt x="77" y="75"/>
                </a:cubicBezTo>
                <a:cubicBezTo>
                  <a:pt x="111" y="75"/>
                  <a:pt x="111" y="75"/>
                  <a:pt x="111" y="75"/>
                </a:cubicBezTo>
                <a:cubicBezTo>
                  <a:pt x="118" y="75"/>
                  <a:pt x="123" y="70"/>
                  <a:pt x="123" y="64"/>
                </a:cubicBezTo>
                <a:cubicBezTo>
                  <a:pt x="123" y="56"/>
                  <a:pt x="123" y="56"/>
                  <a:pt x="123" y="56"/>
                </a:cubicBezTo>
                <a:cubicBezTo>
                  <a:pt x="123" y="49"/>
                  <a:pt x="118" y="44"/>
                  <a:pt x="111" y="44"/>
                </a:cubicBezTo>
                <a:close/>
              </a:path>
            </a:pathLst>
          </a:custGeom>
          <a:solidFill>
            <a:srgbClr val="00338D"/>
          </a:solidFill>
          <a:ln w="9525">
            <a:noFill/>
            <a:round/>
            <a:headEnd/>
            <a:tailEnd/>
          </a:ln>
        </p:spPr>
        <p:txBody>
          <a:bodyPr vert="horz" wrap="square" lIns="68580" tIns="34290" rIns="68580" bIns="34290" numCol="1" anchor="t" anchorCtr="0" compatLnSpc="1">
            <a:prstTxWarp prst="textNoShape">
              <a:avLst/>
            </a:prstTxWarp>
          </a:bodyPr>
          <a:lstStyle/>
          <a:p>
            <a:endParaRPr lang="en-GB" sz="1350" dirty="0"/>
          </a:p>
        </p:txBody>
      </p:sp>
      <p:sp>
        <p:nvSpPr>
          <p:cNvPr id="18" name="Minus 17"/>
          <p:cNvSpPr/>
          <p:nvPr/>
        </p:nvSpPr>
        <p:spPr>
          <a:xfrm>
            <a:off x="7045774" y="4435603"/>
            <a:ext cx="297918" cy="228611"/>
          </a:xfrm>
          <a:prstGeom prst="mathMinus">
            <a:avLst/>
          </a:prstGeom>
          <a:solidFill>
            <a:srgbClr val="00338D"/>
          </a:solidFill>
          <a:ln>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9" name="Rounded Rectangle 7"/>
          <p:cNvSpPr/>
          <p:nvPr/>
        </p:nvSpPr>
        <p:spPr>
          <a:xfrm>
            <a:off x="237873" y="4013363"/>
            <a:ext cx="1443467" cy="1126494"/>
          </a:xfrm>
          <a:prstGeom prst="roundRect">
            <a:avLst/>
          </a:prstGeom>
          <a:solidFill>
            <a:srgbClr val="F9A5ED"/>
          </a:solidFill>
          <a:ln>
            <a:solidFill>
              <a:srgbClr val="F9A5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a:solidFill>
                  <a:schemeClr val="tx1"/>
                </a:solidFill>
                <a:latin typeface="Arial" panose="020B0604020202020204" pitchFamily="34" charset="0"/>
                <a:cs typeface="Arial" panose="020B0604020202020204" pitchFamily="34" charset="0"/>
              </a:rPr>
              <a:t>Liabilitas Sewa</a:t>
            </a:r>
            <a:endParaRPr lang="en-GB" sz="1500" b="1" dirty="0">
              <a:solidFill>
                <a:schemeClr val="tx1"/>
              </a:solidFill>
              <a:latin typeface="Arial" panose="020B0604020202020204" pitchFamily="34" charset="0"/>
              <a:cs typeface="Arial" panose="020B0604020202020204" pitchFamily="34" charset="0"/>
            </a:endParaRPr>
          </a:p>
        </p:txBody>
      </p:sp>
      <p:sp>
        <p:nvSpPr>
          <p:cNvPr id="20" name="Rounded Rectangle 7"/>
          <p:cNvSpPr/>
          <p:nvPr/>
        </p:nvSpPr>
        <p:spPr>
          <a:xfrm>
            <a:off x="5602307" y="4013363"/>
            <a:ext cx="1443467" cy="112649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tx1"/>
                </a:solidFill>
                <a:latin typeface="Arial" panose="020B0604020202020204" pitchFamily="34" charset="0"/>
                <a:cs typeface="Arial" panose="020B0604020202020204" pitchFamily="34" charset="0"/>
              </a:rPr>
              <a:t>Estimasi biaya pembongkaran dan restorasi</a:t>
            </a:r>
            <a:endParaRPr lang="en-GB" sz="1200" b="1" dirty="0">
              <a:solidFill>
                <a:schemeClr val="tx1"/>
              </a:solidFill>
              <a:latin typeface="Arial" panose="020B0604020202020204" pitchFamily="34" charset="0"/>
              <a:cs typeface="Arial" panose="020B0604020202020204" pitchFamily="34" charset="0"/>
            </a:endParaRPr>
          </a:p>
        </p:txBody>
      </p:sp>
      <p:sp>
        <p:nvSpPr>
          <p:cNvPr id="21" name="Rounded Rectangle 7"/>
          <p:cNvSpPr/>
          <p:nvPr/>
        </p:nvSpPr>
        <p:spPr>
          <a:xfrm>
            <a:off x="3804937" y="4013363"/>
            <a:ext cx="1443467" cy="1126494"/>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a:solidFill>
                  <a:schemeClr val="tx1"/>
                </a:solidFill>
                <a:latin typeface="Arial" panose="020B0604020202020204" pitchFamily="34" charset="0"/>
                <a:cs typeface="Arial" panose="020B0604020202020204" pitchFamily="34" charset="0"/>
              </a:rPr>
              <a:t>Biaya langsung awal</a:t>
            </a:r>
            <a:endParaRPr lang="en-GB" sz="1500" b="1" dirty="0">
              <a:solidFill>
                <a:schemeClr val="tx1"/>
              </a:solidFill>
              <a:latin typeface="Arial" panose="020B0604020202020204" pitchFamily="34" charset="0"/>
              <a:cs typeface="Arial" panose="020B0604020202020204" pitchFamily="34" charset="0"/>
            </a:endParaRPr>
          </a:p>
        </p:txBody>
      </p:sp>
      <p:sp>
        <p:nvSpPr>
          <p:cNvPr id="22" name="Rounded Rectangle 7"/>
          <p:cNvSpPr/>
          <p:nvPr/>
        </p:nvSpPr>
        <p:spPr>
          <a:xfrm>
            <a:off x="7343692" y="3952200"/>
            <a:ext cx="1443467" cy="1126494"/>
          </a:xfrm>
          <a:prstGeom prst="round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a:solidFill>
                  <a:schemeClr val="tx1"/>
                </a:solidFill>
                <a:latin typeface="Arial" panose="020B0604020202020204" pitchFamily="34" charset="0"/>
                <a:cs typeface="Arial" panose="020B0604020202020204" pitchFamily="34" charset="0"/>
              </a:rPr>
              <a:t>Insentif sewa</a:t>
            </a:r>
            <a:endParaRPr lang="en-GB" sz="1500" b="1" dirty="0">
              <a:solidFill>
                <a:schemeClr val="tx1"/>
              </a:solidFill>
              <a:latin typeface="Arial" panose="020B0604020202020204" pitchFamily="34" charset="0"/>
              <a:cs typeface="Arial" panose="020B0604020202020204" pitchFamily="34" charset="0"/>
            </a:endParaRPr>
          </a:p>
        </p:txBody>
      </p:sp>
      <p:sp>
        <p:nvSpPr>
          <p:cNvPr id="25" name="Text Placeholder 1"/>
          <p:cNvSpPr txBox="1">
            <a:spLocks/>
          </p:cNvSpPr>
          <p:nvPr>
            <p:custDataLst>
              <p:tags r:id="rId1"/>
            </p:custDataLst>
          </p:nvPr>
        </p:nvSpPr>
        <p:spPr>
          <a:xfrm>
            <a:off x="4061739" y="3128935"/>
            <a:ext cx="530340" cy="551219"/>
          </a:xfrm>
          <a:prstGeom prst="rect">
            <a:avLst/>
          </a:prstGeom>
        </p:spPr>
        <p:txBody>
          <a:bodyPr lIns="0" tIns="0" rIns="0" bIns="0"/>
          <a:lstStyle>
            <a:lvl1pPr marL="0" indent="0" algn="l" defTabSz="457200" rtl="0" eaLnBrk="1" latinLnBrk="0" hangingPunct="1">
              <a:spcBef>
                <a:spcPts val="0"/>
              </a:spcBef>
              <a:spcAft>
                <a:spcPts val="300"/>
              </a:spcAft>
              <a:buFont typeface="Lucida Grande"/>
              <a:buNone/>
              <a:defRPr sz="2000" b="1" i="0" kern="1200">
                <a:solidFill>
                  <a:schemeClr val="tx1"/>
                </a:solidFill>
                <a:latin typeface="Univers for KPMG"/>
                <a:ea typeface="+mn-ea"/>
                <a:cs typeface="Univers for KPMG"/>
              </a:defRPr>
            </a:lvl1pPr>
            <a:lvl2pPr marL="0" indent="0" algn="l" defTabSz="457200" rtl="0" eaLnBrk="1" latinLnBrk="0" hangingPunct="1">
              <a:lnSpc>
                <a:spcPct val="90000"/>
              </a:lnSpc>
              <a:spcBef>
                <a:spcPts val="0"/>
              </a:spcBef>
              <a:spcAft>
                <a:spcPts val="900"/>
              </a:spcAft>
              <a:buFont typeface="Arial"/>
              <a:buNone/>
              <a:defRPr sz="2000" b="0" i="0" kern="1200">
                <a:solidFill>
                  <a:schemeClr val="tx1"/>
                </a:solidFill>
                <a:latin typeface="Univers for KPMG Light"/>
                <a:ea typeface="+mn-ea"/>
                <a:cs typeface="Univers for KPMG Light"/>
              </a:defRPr>
            </a:lvl2pPr>
            <a:lvl3pPr marL="228600" indent="-228600" algn="l" defTabSz="457200" rtl="0" eaLnBrk="1" latinLnBrk="0" hangingPunct="1">
              <a:spcBef>
                <a:spcPts val="0"/>
              </a:spcBef>
              <a:spcAft>
                <a:spcPts val="300"/>
              </a:spcAft>
              <a:buFont typeface="Lucida Grande"/>
              <a:buChar char="—"/>
              <a:defRPr sz="2000" b="0" i="0" kern="1200">
                <a:solidFill>
                  <a:schemeClr val="tx1"/>
                </a:solidFill>
                <a:latin typeface="Univers for KPMG Light"/>
                <a:ea typeface="+mn-ea"/>
                <a:cs typeface="Univers for KPMG Light"/>
              </a:defRPr>
            </a:lvl3pPr>
            <a:lvl4pPr marL="342900" indent="-114300" algn="l" defTabSz="457200" rtl="0" eaLnBrk="1" latinLnBrk="0" hangingPunct="1">
              <a:spcBef>
                <a:spcPts val="0"/>
              </a:spcBef>
              <a:spcAft>
                <a:spcPts val="300"/>
              </a:spcAft>
              <a:buFont typeface="Arial"/>
              <a:buChar char="–"/>
              <a:defRPr sz="2000" b="0" i="0" kern="1200">
                <a:solidFill>
                  <a:schemeClr val="tx1"/>
                </a:solidFill>
                <a:latin typeface="Univers for KPMG Light"/>
                <a:ea typeface="+mn-ea"/>
                <a:cs typeface="Univers for KPMG Light"/>
              </a:defRPr>
            </a:lvl4pPr>
            <a:lvl5pPr marL="0" indent="0" algn="l" defTabSz="457200" rtl="0" eaLnBrk="1" latinLnBrk="0" hangingPunct="1">
              <a:spcBef>
                <a:spcPts val="0"/>
              </a:spcBef>
              <a:spcAft>
                <a:spcPts val="300"/>
              </a:spcAft>
              <a:buFont typeface="Arial"/>
              <a:buNone/>
              <a:defRPr sz="2000" b="0" i="0" kern="1200">
                <a:solidFill>
                  <a:schemeClr val="accent6"/>
                </a:solidFill>
                <a:latin typeface="Univers for KPMG Light"/>
                <a:ea typeface="+mn-ea"/>
                <a:cs typeface="Univers for KPMG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defTabSz="342900">
              <a:spcAft>
                <a:spcPts val="225"/>
              </a:spcAft>
              <a:defRPr/>
            </a:pPr>
            <a:r>
              <a:rPr lang="en-GB" sz="4800" dirty="0">
                <a:solidFill>
                  <a:srgbClr val="00338D"/>
                </a:solidFill>
                <a:latin typeface="Arial Black" panose="020B0A04020102020204" pitchFamily="34" charset="0"/>
                <a:cs typeface="Arial" panose="020B0604020202020204" pitchFamily="34" charset="0"/>
              </a:rPr>
              <a:t>=</a:t>
            </a:r>
          </a:p>
        </p:txBody>
      </p:sp>
    </p:spTree>
    <p:extLst>
      <p:ext uri="{BB962C8B-B14F-4D97-AF65-F5344CB8AC3E}">
        <p14:creationId xmlns:p14="http://schemas.microsoft.com/office/powerpoint/2010/main" val="4250547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730" y="1761796"/>
            <a:ext cx="6578660" cy="553998"/>
          </a:xfrm>
          <a:prstGeom prst="rect">
            <a:avLst/>
          </a:prstGeom>
          <a:noFill/>
        </p:spPr>
        <p:txBody>
          <a:bodyPr wrap="none" rtlCol="0">
            <a:spAutoFit/>
          </a:bodyPr>
          <a:lstStyle/>
          <a:p>
            <a:r>
              <a:rPr lang="en-US" sz="3000" b="1">
                <a:solidFill>
                  <a:srgbClr val="002060"/>
                </a:solidFill>
                <a:latin typeface="Arial" panose="020B0604020202020204" pitchFamily="34" charset="0"/>
                <a:cs typeface="Arial" panose="020B0604020202020204" pitchFamily="34" charset="0"/>
              </a:rPr>
              <a:t>Pengukuran Awal – Liabilitas Sewa</a:t>
            </a:r>
            <a:endParaRPr lang="en-US" sz="3000" b="1" i="1">
              <a:solidFill>
                <a:srgbClr val="002060"/>
              </a:solidFill>
              <a:latin typeface="Arial" panose="020B0604020202020204" pitchFamily="34" charset="0"/>
              <a:cs typeface="Arial" panose="020B0604020202020204" pitchFamily="34" charset="0"/>
            </a:endParaRPr>
          </a:p>
        </p:txBody>
      </p:sp>
      <p:grpSp>
        <p:nvGrpSpPr>
          <p:cNvPr id="3" name="Group 2"/>
          <p:cNvGrpSpPr/>
          <p:nvPr/>
        </p:nvGrpSpPr>
        <p:grpSpPr>
          <a:xfrm>
            <a:off x="813624" y="2505128"/>
            <a:ext cx="7354951" cy="1230800"/>
            <a:chOff x="1061174" y="2861057"/>
            <a:chExt cx="10558168" cy="1861739"/>
          </a:xfrm>
        </p:grpSpPr>
        <p:sp>
          <p:nvSpPr>
            <p:cNvPr id="4" name="Rounded Rectangle 3"/>
            <p:cNvSpPr/>
            <p:nvPr>
              <p:custDataLst>
                <p:tags r:id="rId1"/>
              </p:custDataLst>
            </p:nvPr>
          </p:nvSpPr>
          <p:spPr>
            <a:xfrm>
              <a:off x="8777518" y="2861057"/>
              <a:ext cx="2841824" cy="1861739"/>
            </a:xfrm>
            <a:prstGeom prst="roundRect">
              <a:avLst>
                <a:gd name="adj" fmla="val 20850"/>
              </a:avLst>
            </a:prstGeom>
            <a:solidFill>
              <a:srgbClr val="FF6D6D"/>
            </a:solidFill>
            <a:ln w="9525" cap="flat" cmpd="sng" algn="ctr">
              <a:solidFill>
                <a:srgbClr val="FF6D6D"/>
              </a:solidFill>
              <a:prstDash val="solid"/>
            </a:ln>
            <a:effectLst/>
          </p:spPr>
          <p:txBody>
            <a:bodyPr rtlCol="0" anchor="ctr"/>
            <a:lstStyle/>
            <a:p>
              <a:pPr algn="ctr" defTabSz="685800">
                <a:defRPr/>
              </a:pPr>
              <a:r>
                <a:rPr lang="en-GB" sz="1650" b="1" kern="0">
                  <a:latin typeface="Arial" panose="020B0604020202020204" pitchFamily="34" charset="0"/>
                  <a:cs typeface="Arial" panose="020B0604020202020204" pitchFamily="34" charset="0"/>
                </a:rPr>
                <a:t>Nilai kini pembayaran ekspektasian pada akhir sewa</a:t>
              </a:r>
              <a:endParaRPr lang="en-GB" sz="1650" b="1" kern="0" dirty="0">
                <a:latin typeface="Arial" panose="020B0604020202020204" pitchFamily="34" charset="0"/>
                <a:cs typeface="Arial" panose="020B0604020202020204" pitchFamily="34" charset="0"/>
              </a:endParaRPr>
            </a:p>
          </p:txBody>
        </p:sp>
        <p:sp>
          <p:nvSpPr>
            <p:cNvPr id="5" name="Rounded Rectangle 4"/>
            <p:cNvSpPr/>
            <p:nvPr>
              <p:custDataLst>
                <p:tags r:id="rId2"/>
              </p:custDataLst>
            </p:nvPr>
          </p:nvSpPr>
          <p:spPr>
            <a:xfrm>
              <a:off x="4985005" y="2861057"/>
              <a:ext cx="2841673" cy="1861739"/>
            </a:xfrm>
            <a:prstGeom prst="roundRect">
              <a:avLst>
                <a:gd name="adj" fmla="val 20849"/>
              </a:avLst>
            </a:prstGeom>
            <a:solidFill>
              <a:srgbClr val="FF6D6D"/>
            </a:solidFill>
            <a:ln w="9525" cap="flat" cmpd="sng" algn="ctr">
              <a:solidFill>
                <a:srgbClr val="FF6D6D"/>
              </a:solidFill>
              <a:prstDash val="solid"/>
            </a:ln>
            <a:effectLst/>
          </p:spPr>
          <p:txBody>
            <a:bodyPr rtlCol="0" anchor="ctr"/>
            <a:lstStyle/>
            <a:p>
              <a:pPr algn="ctr" defTabSz="685800">
                <a:defRPr/>
              </a:pPr>
              <a:r>
                <a:rPr lang="en-GB" sz="1650" b="1" kern="0">
                  <a:latin typeface="Arial" panose="020B0604020202020204" pitchFamily="34" charset="0"/>
                  <a:cs typeface="Arial" panose="020B0604020202020204" pitchFamily="34" charset="0"/>
                </a:rPr>
                <a:t>Nilai kini pembayaran sewa</a:t>
              </a:r>
              <a:endParaRPr lang="en-GB" sz="1650" b="1" kern="0" dirty="0">
                <a:latin typeface="Arial" panose="020B0604020202020204" pitchFamily="34" charset="0"/>
                <a:cs typeface="Arial" panose="020B0604020202020204" pitchFamily="34" charset="0"/>
              </a:endParaRPr>
            </a:p>
          </p:txBody>
        </p:sp>
        <p:sp>
          <p:nvSpPr>
            <p:cNvPr id="6" name="Text Placeholder 1"/>
            <p:cNvSpPr txBox="1">
              <a:spLocks/>
            </p:cNvSpPr>
            <p:nvPr>
              <p:custDataLst>
                <p:tags r:id="rId3"/>
              </p:custDataLst>
            </p:nvPr>
          </p:nvSpPr>
          <p:spPr>
            <a:xfrm>
              <a:off x="7921442" y="3375033"/>
              <a:ext cx="761313" cy="833787"/>
            </a:xfrm>
            <a:prstGeom prst="rect">
              <a:avLst/>
            </a:prstGeom>
          </p:spPr>
          <p:txBody>
            <a:bodyPr lIns="0" tIns="0" rIns="0" bIns="0"/>
            <a:lstStyle>
              <a:lvl1pPr marL="0" indent="0" algn="l" defTabSz="457200" rtl="0" eaLnBrk="1" latinLnBrk="0" hangingPunct="1">
                <a:spcBef>
                  <a:spcPts val="0"/>
                </a:spcBef>
                <a:spcAft>
                  <a:spcPts val="300"/>
                </a:spcAft>
                <a:buFont typeface="Lucida Grande"/>
                <a:buNone/>
                <a:defRPr sz="2000" b="1" i="0" kern="1200">
                  <a:solidFill>
                    <a:schemeClr val="tx1"/>
                  </a:solidFill>
                  <a:latin typeface="Univers for KPMG"/>
                  <a:ea typeface="+mn-ea"/>
                  <a:cs typeface="Univers for KPMG"/>
                </a:defRPr>
              </a:lvl1pPr>
              <a:lvl2pPr marL="0" indent="0" algn="l" defTabSz="457200" rtl="0" eaLnBrk="1" latinLnBrk="0" hangingPunct="1">
                <a:lnSpc>
                  <a:spcPct val="90000"/>
                </a:lnSpc>
                <a:spcBef>
                  <a:spcPts val="0"/>
                </a:spcBef>
                <a:spcAft>
                  <a:spcPts val="900"/>
                </a:spcAft>
                <a:buFont typeface="Arial"/>
                <a:buNone/>
                <a:defRPr sz="2000" b="0" i="0" kern="1200">
                  <a:solidFill>
                    <a:schemeClr val="tx1"/>
                  </a:solidFill>
                  <a:latin typeface="Univers for KPMG Light"/>
                  <a:ea typeface="+mn-ea"/>
                  <a:cs typeface="Univers for KPMG Light"/>
                </a:defRPr>
              </a:lvl2pPr>
              <a:lvl3pPr marL="228600" indent="-228600" algn="l" defTabSz="457200" rtl="0" eaLnBrk="1" latinLnBrk="0" hangingPunct="1">
                <a:spcBef>
                  <a:spcPts val="0"/>
                </a:spcBef>
                <a:spcAft>
                  <a:spcPts val="300"/>
                </a:spcAft>
                <a:buFont typeface="Lucida Grande"/>
                <a:buChar char="—"/>
                <a:defRPr sz="2000" b="0" i="0" kern="1200">
                  <a:solidFill>
                    <a:schemeClr val="tx1"/>
                  </a:solidFill>
                  <a:latin typeface="Univers for KPMG Light"/>
                  <a:ea typeface="+mn-ea"/>
                  <a:cs typeface="Univers for KPMG Light"/>
                </a:defRPr>
              </a:lvl3pPr>
              <a:lvl4pPr marL="342900" indent="-114300" algn="l" defTabSz="457200" rtl="0" eaLnBrk="1" latinLnBrk="0" hangingPunct="1">
                <a:spcBef>
                  <a:spcPts val="0"/>
                </a:spcBef>
                <a:spcAft>
                  <a:spcPts val="300"/>
                </a:spcAft>
                <a:buFont typeface="Arial"/>
                <a:buChar char="–"/>
                <a:defRPr sz="2000" b="0" i="0" kern="1200">
                  <a:solidFill>
                    <a:schemeClr val="tx1"/>
                  </a:solidFill>
                  <a:latin typeface="Univers for KPMG Light"/>
                  <a:ea typeface="+mn-ea"/>
                  <a:cs typeface="Univers for KPMG Light"/>
                </a:defRPr>
              </a:lvl4pPr>
              <a:lvl5pPr marL="0" indent="0" algn="l" defTabSz="457200" rtl="0" eaLnBrk="1" latinLnBrk="0" hangingPunct="1">
                <a:spcBef>
                  <a:spcPts val="0"/>
                </a:spcBef>
                <a:spcAft>
                  <a:spcPts val="300"/>
                </a:spcAft>
                <a:buFont typeface="Arial"/>
                <a:buNone/>
                <a:defRPr sz="2000" b="0" i="0" kern="1200">
                  <a:solidFill>
                    <a:schemeClr val="accent6"/>
                  </a:solidFill>
                  <a:latin typeface="Univers for KPMG Light"/>
                  <a:ea typeface="+mn-ea"/>
                  <a:cs typeface="Univers for KPMG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defTabSz="342900">
                <a:spcAft>
                  <a:spcPts val="225"/>
                </a:spcAft>
                <a:defRPr/>
              </a:pPr>
              <a:r>
                <a:rPr lang="en-GB" sz="4800" dirty="0">
                  <a:latin typeface="Arial" panose="020B0604020202020204" pitchFamily="34" charset="0"/>
                  <a:cs typeface="Arial" panose="020B0604020202020204" pitchFamily="34" charset="0"/>
                </a:rPr>
                <a:t>+</a:t>
              </a:r>
            </a:p>
          </p:txBody>
        </p:sp>
        <p:sp>
          <p:nvSpPr>
            <p:cNvPr id="7" name="Text Placeholder 1"/>
            <p:cNvSpPr txBox="1">
              <a:spLocks/>
            </p:cNvSpPr>
            <p:nvPr>
              <p:custDataLst>
                <p:tags r:id="rId4"/>
              </p:custDataLst>
            </p:nvPr>
          </p:nvSpPr>
          <p:spPr>
            <a:xfrm>
              <a:off x="4095354" y="3363563"/>
              <a:ext cx="761313" cy="833787"/>
            </a:xfrm>
            <a:prstGeom prst="rect">
              <a:avLst/>
            </a:prstGeom>
          </p:spPr>
          <p:txBody>
            <a:bodyPr lIns="0" tIns="0" rIns="0" bIns="0"/>
            <a:lstStyle>
              <a:lvl1pPr marL="0" indent="0" algn="l" defTabSz="457200" rtl="0" eaLnBrk="1" latinLnBrk="0" hangingPunct="1">
                <a:spcBef>
                  <a:spcPts val="0"/>
                </a:spcBef>
                <a:spcAft>
                  <a:spcPts val="300"/>
                </a:spcAft>
                <a:buFont typeface="Lucida Grande"/>
                <a:buNone/>
                <a:defRPr sz="2000" b="1" i="0" kern="1200">
                  <a:solidFill>
                    <a:schemeClr val="tx1"/>
                  </a:solidFill>
                  <a:latin typeface="Univers for KPMG"/>
                  <a:ea typeface="+mn-ea"/>
                  <a:cs typeface="Univers for KPMG"/>
                </a:defRPr>
              </a:lvl1pPr>
              <a:lvl2pPr marL="0" indent="0" algn="l" defTabSz="457200" rtl="0" eaLnBrk="1" latinLnBrk="0" hangingPunct="1">
                <a:lnSpc>
                  <a:spcPct val="90000"/>
                </a:lnSpc>
                <a:spcBef>
                  <a:spcPts val="0"/>
                </a:spcBef>
                <a:spcAft>
                  <a:spcPts val="900"/>
                </a:spcAft>
                <a:buFont typeface="Arial"/>
                <a:buNone/>
                <a:defRPr sz="2000" b="0" i="0" kern="1200">
                  <a:solidFill>
                    <a:schemeClr val="tx1"/>
                  </a:solidFill>
                  <a:latin typeface="Univers for KPMG Light"/>
                  <a:ea typeface="+mn-ea"/>
                  <a:cs typeface="Univers for KPMG Light"/>
                </a:defRPr>
              </a:lvl2pPr>
              <a:lvl3pPr marL="228600" indent="-228600" algn="l" defTabSz="457200" rtl="0" eaLnBrk="1" latinLnBrk="0" hangingPunct="1">
                <a:spcBef>
                  <a:spcPts val="0"/>
                </a:spcBef>
                <a:spcAft>
                  <a:spcPts val="300"/>
                </a:spcAft>
                <a:buFont typeface="Lucida Grande"/>
                <a:buChar char="—"/>
                <a:defRPr sz="2000" b="0" i="0" kern="1200">
                  <a:solidFill>
                    <a:schemeClr val="tx1"/>
                  </a:solidFill>
                  <a:latin typeface="Univers for KPMG Light"/>
                  <a:ea typeface="+mn-ea"/>
                  <a:cs typeface="Univers for KPMG Light"/>
                </a:defRPr>
              </a:lvl3pPr>
              <a:lvl4pPr marL="342900" indent="-114300" algn="l" defTabSz="457200" rtl="0" eaLnBrk="1" latinLnBrk="0" hangingPunct="1">
                <a:spcBef>
                  <a:spcPts val="0"/>
                </a:spcBef>
                <a:spcAft>
                  <a:spcPts val="300"/>
                </a:spcAft>
                <a:buFont typeface="Arial"/>
                <a:buChar char="–"/>
                <a:defRPr sz="2000" b="0" i="0" kern="1200">
                  <a:solidFill>
                    <a:schemeClr val="tx1"/>
                  </a:solidFill>
                  <a:latin typeface="Univers for KPMG Light"/>
                  <a:ea typeface="+mn-ea"/>
                  <a:cs typeface="Univers for KPMG Light"/>
                </a:defRPr>
              </a:lvl4pPr>
              <a:lvl5pPr marL="0" indent="0" algn="l" defTabSz="457200" rtl="0" eaLnBrk="1" latinLnBrk="0" hangingPunct="1">
                <a:spcBef>
                  <a:spcPts val="0"/>
                </a:spcBef>
                <a:spcAft>
                  <a:spcPts val="300"/>
                </a:spcAft>
                <a:buFont typeface="Arial"/>
                <a:buNone/>
                <a:defRPr sz="2000" b="0" i="0" kern="1200">
                  <a:solidFill>
                    <a:schemeClr val="accent6"/>
                  </a:solidFill>
                  <a:latin typeface="Univers for KPMG Light"/>
                  <a:ea typeface="+mn-ea"/>
                  <a:cs typeface="Univers for KPMG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defTabSz="342900">
                <a:spcAft>
                  <a:spcPts val="225"/>
                </a:spcAft>
                <a:defRPr/>
              </a:pPr>
              <a:r>
                <a:rPr lang="en-GB" sz="4800" dirty="0">
                  <a:latin typeface="Arial" panose="020B0604020202020204" pitchFamily="34" charset="0"/>
                  <a:cs typeface="Arial" panose="020B0604020202020204" pitchFamily="34" charset="0"/>
                </a:rPr>
                <a:t>=</a:t>
              </a:r>
            </a:p>
          </p:txBody>
        </p:sp>
        <p:sp>
          <p:nvSpPr>
            <p:cNvPr id="8" name="Rounded Rectangle 7"/>
            <p:cNvSpPr/>
            <p:nvPr>
              <p:custDataLst>
                <p:tags r:id="rId5"/>
              </p:custDataLst>
            </p:nvPr>
          </p:nvSpPr>
          <p:spPr>
            <a:xfrm>
              <a:off x="1061174" y="2861057"/>
              <a:ext cx="2841673" cy="1861739"/>
            </a:xfrm>
            <a:prstGeom prst="roundRect">
              <a:avLst>
                <a:gd name="adj" fmla="val 20849"/>
              </a:avLst>
            </a:prstGeom>
            <a:solidFill>
              <a:srgbClr val="F9A5ED"/>
            </a:solidFill>
            <a:ln w="9525" cap="flat" cmpd="sng" algn="ctr">
              <a:solidFill>
                <a:srgbClr val="F9A5ED"/>
              </a:solidFill>
              <a:prstDash val="solid"/>
            </a:ln>
            <a:effectLst/>
          </p:spPr>
          <p:txBody>
            <a:bodyPr rtlCol="0" anchor="ctr"/>
            <a:lstStyle/>
            <a:p>
              <a:pPr algn="ctr" defTabSz="685800">
                <a:defRPr/>
              </a:pPr>
              <a:r>
                <a:rPr lang="en-GB" sz="1650" b="1" kern="0">
                  <a:latin typeface="Arial" panose="020B0604020202020204" pitchFamily="34" charset="0"/>
                  <a:cs typeface="Arial" panose="020B0604020202020204" pitchFamily="34" charset="0"/>
                </a:rPr>
                <a:t>Liabilitas Sewa</a:t>
              </a:r>
              <a:endParaRPr lang="en-GB" sz="1650" b="1" kern="0" dirty="0">
                <a:latin typeface="Arial" panose="020B0604020202020204" pitchFamily="34" charset="0"/>
                <a:cs typeface="Arial" panose="020B0604020202020204" pitchFamily="34" charset="0"/>
              </a:endParaRPr>
            </a:p>
          </p:txBody>
        </p:sp>
      </p:grpSp>
      <p:grpSp>
        <p:nvGrpSpPr>
          <p:cNvPr id="13" name="Group 12"/>
          <p:cNvGrpSpPr/>
          <p:nvPr/>
        </p:nvGrpSpPr>
        <p:grpSpPr>
          <a:xfrm>
            <a:off x="751562" y="4308823"/>
            <a:ext cx="7555498" cy="1193105"/>
            <a:chOff x="1002082" y="4408911"/>
            <a:chExt cx="10073997" cy="1590807"/>
          </a:xfrm>
        </p:grpSpPr>
        <p:sp>
          <p:nvSpPr>
            <p:cNvPr id="9" name="Oval 8"/>
            <p:cNvSpPr/>
            <p:nvPr/>
          </p:nvSpPr>
          <p:spPr>
            <a:xfrm>
              <a:off x="1002082" y="4408913"/>
              <a:ext cx="3068877" cy="1590805"/>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50" b="1">
                  <a:solidFill>
                    <a:schemeClr val="tx1"/>
                  </a:solidFill>
                  <a:latin typeface="Arial" panose="020B0604020202020204" pitchFamily="34" charset="0"/>
                  <a:cs typeface="Arial" panose="020B0604020202020204" pitchFamily="34" charset="0"/>
                </a:rPr>
                <a:t>Masa Sewa</a:t>
              </a:r>
              <a:endParaRPr lang="en-GB" sz="1650" b="1" dirty="0">
                <a:solidFill>
                  <a:schemeClr val="tx1"/>
                </a:solidFill>
                <a:latin typeface="Arial" panose="020B0604020202020204" pitchFamily="34" charset="0"/>
                <a:cs typeface="Arial" panose="020B0604020202020204" pitchFamily="34" charset="0"/>
              </a:endParaRPr>
            </a:p>
          </p:txBody>
        </p:sp>
        <p:sp>
          <p:nvSpPr>
            <p:cNvPr id="10" name="Oval 9"/>
            <p:cNvSpPr/>
            <p:nvPr/>
          </p:nvSpPr>
          <p:spPr>
            <a:xfrm>
              <a:off x="4576753" y="4408911"/>
              <a:ext cx="3038492" cy="159080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50" b="1">
                  <a:solidFill>
                    <a:schemeClr val="tx1"/>
                  </a:solidFill>
                  <a:latin typeface="Arial" panose="020B0604020202020204" pitchFamily="34" charset="0"/>
                  <a:cs typeface="Arial" panose="020B0604020202020204" pitchFamily="34" charset="0"/>
                </a:rPr>
                <a:t>Pembayaran Sewa</a:t>
              </a:r>
              <a:endParaRPr lang="en-GB" sz="1650" b="1" dirty="0">
                <a:solidFill>
                  <a:schemeClr val="tx1"/>
                </a:solidFill>
                <a:latin typeface="Arial" panose="020B0604020202020204" pitchFamily="34" charset="0"/>
                <a:cs typeface="Arial" panose="020B0604020202020204" pitchFamily="34" charset="0"/>
              </a:endParaRPr>
            </a:p>
          </p:txBody>
        </p:sp>
        <p:sp>
          <p:nvSpPr>
            <p:cNvPr id="11" name="Oval 10"/>
            <p:cNvSpPr/>
            <p:nvPr/>
          </p:nvSpPr>
          <p:spPr>
            <a:xfrm>
              <a:off x="8007202" y="4408912"/>
              <a:ext cx="3068877" cy="1590805"/>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50" b="1">
                  <a:solidFill>
                    <a:schemeClr val="tx1"/>
                  </a:solidFill>
                  <a:latin typeface="Arial" panose="020B0604020202020204" pitchFamily="34" charset="0"/>
                  <a:cs typeface="Arial" panose="020B0604020202020204" pitchFamily="34" charset="0"/>
                </a:rPr>
                <a:t>Tingkat Diskonto</a:t>
              </a:r>
              <a:endParaRPr lang="en-GB" sz="1650" b="1" dirty="0">
                <a:solidFill>
                  <a:schemeClr val="tx1"/>
                </a:solidFill>
                <a:latin typeface="Arial" panose="020B0604020202020204" pitchFamily="34" charset="0"/>
                <a:cs typeface="Arial" panose="020B0604020202020204" pitchFamily="34" charset="0"/>
              </a:endParaRPr>
            </a:p>
          </p:txBody>
        </p:sp>
      </p:grpSp>
      <p:sp>
        <p:nvSpPr>
          <p:cNvPr id="12" name="Right Bracket 11"/>
          <p:cNvSpPr/>
          <p:nvPr/>
        </p:nvSpPr>
        <p:spPr>
          <a:xfrm rot="5400000">
            <a:off x="4344561" y="923991"/>
            <a:ext cx="216076" cy="5937089"/>
          </a:xfrm>
          <a:prstGeom prst="rightBracket">
            <a:avLst/>
          </a:prstGeom>
          <a:ln w="38100">
            <a:solidFill>
              <a:srgbClr val="005EB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15" name="Title 14"/>
          <p:cNvSpPr>
            <a:spLocks noGrp="1"/>
          </p:cNvSpPr>
          <p:nvPr>
            <p:ph type="title"/>
          </p:nvPr>
        </p:nvSpPr>
        <p:spPr/>
        <p:txBody>
          <a:bodyPr/>
          <a:lstStyle/>
          <a:p>
            <a:endParaRPr lang="en-US"/>
          </a:p>
        </p:txBody>
      </p:sp>
      <p:sp>
        <p:nvSpPr>
          <p:cNvPr id="14" name="Slide Number Placeholder 13"/>
          <p:cNvSpPr>
            <a:spLocks noGrp="1"/>
          </p:cNvSpPr>
          <p:nvPr>
            <p:ph type="sldNum" sz="quarter" idx="12"/>
          </p:nvPr>
        </p:nvSpPr>
        <p:spPr/>
        <p:txBody>
          <a:bodyPr/>
          <a:lstStyle/>
          <a:p>
            <a:pPr>
              <a:defRPr/>
            </a:pPr>
            <a:fld id="{53566220-03D5-4B74-9E24-5963818B9351}" type="slidenum">
              <a:rPr lang="en-US" smtClean="0"/>
              <a:pPr>
                <a:defRPr/>
              </a:pPr>
              <a:t>15</a:t>
            </a:fld>
            <a:endParaRPr lang="en-US" dirty="0"/>
          </a:p>
        </p:txBody>
      </p:sp>
    </p:spTree>
    <p:extLst>
      <p:ext uri="{BB962C8B-B14F-4D97-AF65-F5344CB8AC3E}">
        <p14:creationId xmlns:p14="http://schemas.microsoft.com/office/powerpoint/2010/main" val="3755041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33376" y="1749148"/>
            <a:ext cx="2301658" cy="11931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50" b="1">
                <a:solidFill>
                  <a:schemeClr val="tx1"/>
                </a:solidFill>
                <a:latin typeface="Arial" panose="020B0604020202020204" pitchFamily="34" charset="0"/>
                <a:cs typeface="Arial" panose="020B0604020202020204" pitchFamily="34" charset="0"/>
              </a:rPr>
              <a:t>Masa Sewa</a:t>
            </a:r>
            <a:endParaRPr lang="en-GB" sz="1650" b="1" dirty="0">
              <a:solidFill>
                <a:schemeClr val="tx1"/>
              </a:solidFill>
              <a:latin typeface="Arial" panose="020B0604020202020204" pitchFamily="34" charset="0"/>
              <a:cs typeface="Arial" panose="020B0604020202020204" pitchFamily="34" charset="0"/>
            </a:endParaRPr>
          </a:p>
        </p:txBody>
      </p:sp>
      <p:sp>
        <p:nvSpPr>
          <p:cNvPr id="3" name="Oval 2"/>
          <p:cNvSpPr/>
          <p:nvPr/>
        </p:nvSpPr>
        <p:spPr>
          <a:xfrm>
            <a:off x="3268360" y="1749148"/>
            <a:ext cx="2278869" cy="1193104"/>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50" b="1">
                <a:solidFill>
                  <a:schemeClr val="tx1"/>
                </a:solidFill>
                <a:latin typeface="Arial" panose="020B0604020202020204" pitchFamily="34" charset="0"/>
                <a:cs typeface="Arial" panose="020B0604020202020204" pitchFamily="34" charset="0"/>
              </a:rPr>
              <a:t>Pembayaran Sewa</a:t>
            </a:r>
            <a:endParaRPr lang="en-GB" sz="1650" b="1" dirty="0">
              <a:solidFill>
                <a:schemeClr val="tx1"/>
              </a:solidFill>
              <a:latin typeface="Arial" panose="020B0604020202020204" pitchFamily="34" charset="0"/>
              <a:cs typeface="Arial" panose="020B0604020202020204" pitchFamily="34" charset="0"/>
            </a:endParaRPr>
          </a:p>
        </p:txBody>
      </p:sp>
      <p:sp>
        <p:nvSpPr>
          <p:cNvPr id="4" name="Oval 3"/>
          <p:cNvSpPr/>
          <p:nvPr/>
        </p:nvSpPr>
        <p:spPr>
          <a:xfrm>
            <a:off x="6380556" y="1749147"/>
            <a:ext cx="2301658" cy="119310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50" b="1">
                <a:solidFill>
                  <a:schemeClr val="tx1"/>
                </a:solidFill>
                <a:latin typeface="Arial" panose="020B0604020202020204" pitchFamily="34" charset="0"/>
                <a:cs typeface="Arial" panose="020B0604020202020204" pitchFamily="34" charset="0"/>
              </a:rPr>
              <a:t>Tingkat Diskonto</a:t>
            </a:r>
            <a:endParaRPr lang="en-GB" sz="1650" b="1" dirty="0">
              <a:solidFill>
                <a:schemeClr val="tx1"/>
              </a:solidFill>
              <a:latin typeface="Arial" panose="020B0604020202020204" pitchFamily="34" charset="0"/>
              <a:cs typeface="Arial" panose="020B0604020202020204" pitchFamily="34" charset="0"/>
            </a:endParaRPr>
          </a:p>
        </p:txBody>
      </p:sp>
      <p:grpSp>
        <p:nvGrpSpPr>
          <p:cNvPr id="5" name="Group 11"/>
          <p:cNvGrpSpPr/>
          <p:nvPr/>
        </p:nvGrpSpPr>
        <p:grpSpPr>
          <a:xfrm>
            <a:off x="6143223" y="2680380"/>
            <a:ext cx="2854963" cy="1122911"/>
            <a:chOff x="1367646" y="4139689"/>
            <a:chExt cx="7488372" cy="1296060"/>
          </a:xfrm>
          <a:solidFill>
            <a:schemeClr val="accent4">
              <a:lumMod val="40000"/>
              <a:lumOff val="60000"/>
            </a:schemeClr>
          </a:solidFill>
        </p:grpSpPr>
        <p:sp>
          <p:nvSpPr>
            <p:cNvPr id="6" name="Rounded Rectangle 13"/>
            <p:cNvSpPr/>
            <p:nvPr/>
          </p:nvSpPr>
          <p:spPr>
            <a:xfrm>
              <a:off x="6117400" y="4139689"/>
              <a:ext cx="2738618" cy="129606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tx1"/>
                  </a:solidFill>
                  <a:latin typeface="Arial" panose="020B0604020202020204" pitchFamily="34" charset="0"/>
                  <a:cs typeface="Arial" panose="020B0604020202020204" pitchFamily="34" charset="0"/>
                </a:rPr>
                <a:t>Suku bunga pinjaman inkremental</a:t>
              </a:r>
              <a:endParaRPr lang="en-GB" sz="1200" b="1" dirty="0">
                <a:solidFill>
                  <a:schemeClr val="tx1"/>
                </a:solidFill>
                <a:latin typeface="Arial" panose="020B0604020202020204" pitchFamily="34" charset="0"/>
                <a:cs typeface="Arial" panose="020B0604020202020204" pitchFamily="34" charset="0"/>
              </a:endParaRPr>
            </a:p>
          </p:txBody>
        </p:sp>
        <p:sp>
          <p:nvSpPr>
            <p:cNvPr id="7" name="Rounded Rectangle 15"/>
            <p:cNvSpPr/>
            <p:nvPr/>
          </p:nvSpPr>
          <p:spPr>
            <a:xfrm>
              <a:off x="1367646" y="4139691"/>
              <a:ext cx="2837554" cy="129600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en-GB" sz="1200" b="1">
                  <a:solidFill>
                    <a:schemeClr val="tx1"/>
                  </a:solidFill>
                  <a:latin typeface="Arial" panose="020B0604020202020204" pitchFamily="34" charset="0"/>
                  <a:cs typeface="Arial" panose="020B0604020202020204" pitchFamily="34" charset="0"/>
                </a:rPr>
                <a:t>Suku bunga implisit dalam sewa</a:t>
              </a:r>
              <a:endParaRPr lang="en-GB" sz="1200" b="1" dirty="0">
                <a:solidFill>
                  <a:schemeClr val="tx1"/>
                </a:solidFill>
                <a:latin typeface="Arial" panose="020B0604020202020204" pitchFamily="34" charset="0"/>
                <a:cs typeface="Arial" panose="020B0604020202020204" pitchFamily="34" charset="0"/>
              </a:endParaRPr>
            </a:p>
          </p:txBody>
        </p:sp>
      </p:grpSp>
      <p:sp>
        <p:nvSpPr>
          <p:cNvPr id="8" name="TextBox 7"/>
          <p:cNvSpPr txBox="1"/>
          <p:nvPr/>
        </p:nvSpPr>
        <p:spPr>
          <a:xfrm>
            <a:off x="7225049" y="3012615"/>
            <a:ext cx="729032" cy="600164"/>
          </a:xfrm>
          <a:prstGeom prst="rect">
            <a:avLst/>
          </a:prstGeom>
        </p:spPr>
        <p:txBody>
          <a:bodyPr wrap="square" rtlCol="0">
            <a:spAutoFit/>
          </a:bodyPr>
          <a:lstStyle/>
          <a:p>
            <a:pPr algn="ctr"/>
            <a:r>
              <a:rPr lang="en-GB" sz="1650" b="1" kern="0">
                <a:solidFill>
                  <a:srgbClr val="C00000"/>
                </a:solidFill>
                <a:latin typeface="Arial" panose="020B0604020202020204" pitchFamily="34" charset="0"/>
                <a:cs typeface="Arial" panose="020B0604020202020204" pitchFamily="34" charset="0"/>
              </a:rPr>
              <a:t>ATAU</a:t>
            </a:r>
            <a:endParaRPr lang="en-GB" sz="1650" b="1" kern="0" dirty="0">
              <a:solidFill>
                <a:srgbClr val="C00000"/>
              </a:solidFill>
              <a:latin typeface="Arial" panose="020B0604020202020204" pitchFamily="34" charset="0"/>
              <a:cs typeface="Arial" panose="020B0604020202020204" pitchFamily="34" charset="0"/>
            </a:endParaRPr>
          </a:p>
        </p:txBody>
      </p:sp>
      <p:sp>
        <p:nvSpPr>
          <p:cNvPr id="9" name="Rounded Rectangle 8"/>
          <p:cNvSpPr/>
          <p:nvPr/>
        </p:nvSpPr>
        <p:spPr>
          <a:xfrm>
            <a:off x="3315113" y="2802077"/>
            <a:ext cx="2232116" cy="53370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a:solidFill>
                  <a:schemeClr val="tx1"/>
                </a:solidFill>
                <a:latin typeface="Arial" panose="020B0604020202020204" pitchFamily="34" charset="0"/>
                <a:cs typeface="Arial" panose="020B0604020202020204" pitchFamily="34" charset="0"/>
              </a:rPr>
              <a:t>Pembayaran tetap</a:t>
            </a:r>
            <a:endParaRPr lang="en-GB" sz="1350" dirty="0">
              <a:solidFill>
                <a:schemeClr val="tx1"/>
              </a:solidFill>
              <a:latin typeface="Arial" panose="020B0604020202020204" pitchFamily="34" charset="0"/>
              <a:cs typeface="Arial" panose="020B0604020202020204" pitchFamily="34" charset="0"/>
            </a:endParaRPr>
          </a:p>
        </p:txBody>
      </p:sp>
      <p:sp>
        <p:nvSpPr>
          <p:cNvPr id="12" name="Rounded Rectangle 11"/>
          <p:cNvSpPr/>
          <p:nvPr/>
        </p:nvSpPr>
        <p:spPr>
          <a:xfrm>
            <a:off x="3315112" y="3335780"/>
            <a:ext cx="2232116" cy="53370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75">
                <a:solidFill>
                  <a:schemeClr val="tx1"/>
                </a:solidFill>
                <a:latin typeface="Arial" panose="020B0604020202020204" pitchFamily="34" charset="0"/>
                <a:cs typeface="Arial" panose="020B0604020202020204" pitchFamily="34" charset="0"/>
              </a:rPr>
              <a:t>Pembayaran variabel berdasarkan indeks atau suku bunga</a:t>
            </a:r>
            <a:endParaRPr lang="en-GB" sz="1275" dirty="0">
              <a:solidFill>
                <a:schemeClr val="tx1"/>
              </a:solidFill>
              <a:latin typeface="Arial" panose="020B0604020202020204" pitchFamily="34" charset="0"/>
              <a:cs typeface="Arial" panose="020B0604020202020204" pitchFamily="34" charset="0"/>
            </a:endParaRPr>
          </a:p>
        </p:txBody>
      </p:sp>
      <p:sp>
        <p:nvSpPr>
          <p:cNvPr id="13" name="Rounded Rectangle 12"/>
          <p:cNvSpPr/>
          <p:nvPr/>
        </p:nvSpPr>
        <p:spPr>
          <a:xfrm>
            <a:off x="3315112" y="3869483"/>
            <a:ext cx="2232116" cy="53370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a:solidFill>
                  <a:schemeClr val="tx1"/>
                </a:solidFill>
                <a:latin typeface="Arial" panose="020B0604020202020204" pitchFamily="34" charset="0"/>
                <a:cs typeface="Arial" panose="020B0604020202020204" pitchFamily="34" charset="0"/>
              </a:rPr>
              <a:t>Perkiraan jaminan atas nilai residu</a:t>
            </a:r>
            <a:endParaRPr lang="en-GB" sz="1350" dirty="0">
              <a:solidFill>
                <a:schemeClr val="tx1"/>
              </a:solidFill>
              <a:latin typeface="Arial" panose="020B0604020202020204" pitchFamily="34" charset="0"/>
              <a:cs typeface="Arial" panose="020B0604020202020204" pitchFamily="34" charset="0"/>
            </a:endParaRPr>
          </a:p>
        </p:txBody>
      </p:sp>
      <p:sp>
        <p:nvSpPr>
          <p:cNvPr id="14" name="Rounded Rectangle 13"/>
          <p:cNvSpPr/>
          <p:nvPr/>
        </p:nvSpPr>
        <p:spPr>
          <a:xfrm>
            <a:off x="3315112" y="4408027"/>
            <a:ext cx="2232116" cy="53370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a:solidFill>
                  <a:schemeClr val="tx1"/>
                </a:solidFill>
                <a:latin typeface="Arial" panose="020B0604020202020204" pitchFamily="34" charset="0"/>
                <a:cs typeface="Arial" panose="020B0604020202020204" pitchFamily="34" charset="0"/>
              </a:rPr>
              <a:t>Harga eksekusi opsi beli</a:t>
            </a:r>
            <a:endParaRPr lang="en-GB" sz="1350" dirty="0">
              <a:solidFill>
                <a:schemeClr val="tx1"/>
              </a:solidFill>
              <a:latin typeface="Arial" panose="020B0604020202020204" pitchFamily="34" charset="0"/>
              <a:cs typeface="Arial" panose="020B0604020202020204" pitchFamily="34" charset="0"/>
            </a:endParaRPr>
          </a:p>
        </p:txBody>
      </p:sp>
      <p:sp>
        <p:nvSpPr>
          <p:cNvPr id="15" name="Rounded Rectangle 14"/>
          <p:cNvSpPr/>
          <p:nvPr/>
        </p:nvSpPr>
        <p:spPr>
          <a:xfrm>
            <a:off x="3327645" y="4957304"/>
            <a:ext cx="2232116" cy="53370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a:solidFill>
                  <a:schemeClr val="tx1"/>
                </a:solidFill>
                <a:latin typeface="Arial" panose="020B0604020202020204" pitchFamily="34" charset="0"/>
                <a:cs typeface="Arial" panose="020B0604020202020204" pitchFamily="34" charset="0"/>
              </a:rPr>
              <a:t>Penalti karena mengakhiri sewa</a:t>
            </a:r>
            <a:endParaRPr lang="en-GB" sz="1350" dirty="0">
              <a:solidFill>
                <a:schemeClr val="tx1"/>
              </a:solidFill>
              <a:latin typeface="Arial" panose="020B0604020202020204" pitchFamily="34" charset="0"/>
              <a:cs typeface="Arial" panose="020B0604020202020204" pitchFamily="34" charset="0"/>
            </a:endParaRPr>
          </a:p>
        </p:txBody>
      </p:sp>
      <p:sp>
        <p:nvSpPr>
          <p:cNvPr id="16" name="TextBox 15"/>
          <p:cNvSpPr txBox="1"/>
          <p:nvPr/>
        </p:nvSpPr>
        <p:spPr>
          <a:xfrm>
            <a:off x="5980697" y="2744969"/>
            <a:ext cx="1460656" cy="253916"/>
          </a:xfrm>
          <a:prstGeom prst="rect">
            <a:avLst/>
          </a:prstGeom>
          <a:noFill/>
        </p:spPr>
        <p:txBody>
          <a:bodyPr wrap="none" rtlCol="0">
            <a:spAutoFit/>
          </a:bodyPr>
          <a:lstStyle/>
          <a:p>
            <a:r>
              <a:rPr lang="en-US" sz="1050" i="1">
                <a:solidFill>
                  <a:srgbClr val="C00000"/>
                </a:solidFill>
                <a:latin typeface="Arial" panose="020B0604020202020204" pitchFamily="34" charset="0"/>
                <a:cs typeface="Arial" panose="020B0604020202020204" pitchFamily="34" charset="0"/>
              </a:rPr>
              <a:t>Jika dapat ditentukan</a:t>
            </a:r>
          </a:p>
        </p:txBody>
      </p:sp>
      <p:sp>
        <p:nvSpPr>
          <p:cNvPr id="17" name="TextBox 16"/>
          <p:cNvSpPr txBox="1"/>
          <p:nvPr/>
        </p:nvSpPr>
        <p:spPr>
          <a:xfrm>
            <a:off x="7416123" y="3516192"/>
            <a:ext cx="1782860" cy="253916"/>
          </a:xfrm>
          <a:prstGeom prst="rect">
            <a:avLst/>
          </a:prstGeom>
          <a:noFill/>
        </p:spPr>
        <p:txBody>
          <a:bodyPr wrap="none" rtlCol="0">
            <a:spAutoFit/>
          </a:bodyPr>
          <a:lstStyle/>
          <a:p>
            <a:r>
              <a:rPr lang="en-US" sz="1050" i="1">
                <a:solidFill>
                  <a:srgbClr val="C00000"/>
                </a:solidFill>
                <a:latin typeface="Arial" panose="020B0604020202020204" pitchFamily="34" charset="0"/>
                <a:cs typeface="Arial" panose="020B0604020202020204" pitchFamily="34" charset="0"/>
              </a:rPr>
              <a:t>Jika tidak dapat ditentukan</a:t>
            </a:r>
          </a:p>
        </p:txBody>
      </p:sp>
      <p:grpSp>
        <p:nvGrpSpPr>
          <p:cNvPr id="21" name="Group 20"/>
          <p:cNvGrpSpPr/>
          <p:nvPr/>
        </p:nvGrpSpPr>
        <p:grpSpPr>
          <a:xfrm>
            <a:off x="5547230" y="4408027"/>
            <a:ext cx="1402070" cy="1082980"/>
            <a:chOff x="7396304" y="4734369"/>
            <a:chExt cx="1869426" cy="1443973"/>
          </a:xfrm>
        </p:grpSpPr>
        <p:sp>
          <p:nvSpPr>
            <p:cNvPr id="18" name="Right Brace 17"/>
            <p:cNvSpPr/>
            <p:nvPr/>
          </p:nvSpPr>
          <p:spPr>
            <a:xfrm>
              <a:off x="7396304" y="4734369"/>
              <a:ext cx="369657" cy="1443973"/>
            </a:xfrm>
            <a:prstGeom prst="rightBrace">
              <a:avLst/>
            </a:prstGeom>
            <a:noFill/>
            <a:ln>
              <a:solidFill>
                <a:srgbClr val="FF0000"/>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sz="1350"/>
            </a:p>
          </p:txBody>
        </p:sp>
        <p:sp>
          <p:nvSpPr>
            <p:cNvPr id="19" name="TextBox 18"/>
            <p:cNvSpPr txBox="1"/>
            <p:nvPr/>
          </p:nvSpPr>
          <p:spPr>
            <a:xfrm>
              <a:off x="7739243" y="5304964"/>
              <a:ext cx="1526487" cy="338555"/>
            </a:xfrm>
            <a:prstGeom prst="rect">
              <a:avLst/>
            </a:prstGeom>
            <a:noFill/>
          </p:spPr>
          <p:txBody>
            <a:bodyPr wrap="none" rtlCol="0">
              <a:spAutoFit/>
            </a:bodyPr>
            <a:lstStyle/>
            <a:p>
              <a:r>
                <a:rPr lang="en-US" sz="1050" i="1">
                  <a:solidFill>
                    <a:srgbClr val="C00000"/>
                  </a:solidFill>
                  <a:latin typeface="Arial" panose="020B0604020202020204" pitchFamily="34" charset="0"/>
                  <a:cs typeface="Arial" panose="020B0604020202020204" pitchFamily="34" charset="0"/>
                </a:rPr>
                <a:t>Jika cukup pasti</a:t>
              </a:r>
            </a:p>
          </p:txBody>
        </p:sp>
      </p:grpSp>
      <p:sp>
        <p:nvSpPr>
          <p:cNvPr id="20" name="Rounded Rectangle 19"/>
          <p:cNvSpPr/>
          <p:nvPr/>
        </p:nvSpPr>
        <p:spPr>
          <a:xfrm>
            <a:off x="257048" y="2693522"/>
            <a:ext cx="2133600" cy="1284515"/>
          </a:xfrm>
          <a:prstGeom prst="roundRect">
            <a:avLst/>
          </a:prstGeom>
          <a:solidFill>
            <a:schemeClr val="accent1">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t"/>
          <a:lstStyle/>
          <a:p>
            <a:r>
              <a:rPr lang="en-US" sz="1050">
                <a:latin typeface="Arial" panose="020B0604020202020204" pitchFamily="34" charset="0"/>
                <a:cs typeface="Arial" panose="020B0604020202020204" pitchFamily="34" charset="0"/>
              </a:rPr>
              <a:t>Periode yang tidak dapat dibatalkan (</a:t>
            </a:r>
            <a:r>
              <a:rPr lang="en-US" sz="1050" i="1">
                <a:latin typeface="Arial" panose="020B0604020202020204" pitchFamily="34" charset="0"/>
                <a:cs typeface="Arial" panose="020B0604020202020204" pitchFamily="34" charset="0"/>
              </a:rPr>
              <a:t>non-cancellable periods</a:t>
            </a:r>
            <a:r>
              <a:rPr lang="en-US" sz="1050">
                <a:latin typeface="Arial" panose="020B0604020202020204" pitchFamily="34" charset="0"/>
                <a:cs typeface="Arial" panose="020B0604020202020204" pitchFamily="34" charset="0"/>
              </a:rPr>
              <a:t>), termasuk:</a:t>
            </a:r>
          </a:p>
          <a:p>
            <a:pPr marL="257175" indent="-257175">
              <a:buAutoNum type="arabicPeriod"/>
            </a:pPr>
            <a:r>
              <a:rPr lang="en-US" sz="1050">
                <a:latin typeface="Arial" panose="020B0604020202020204" pitchFamily="34" charset="0"/>
                <a:cs typeface="Arial" panose="020B0604020202020204" pitchFamily="34" charset="0"/>
              </a:rPr>
              <a:t>Mengeksekusi opsi memperpanjang sewa;</a:t>
            </a:r>
          </a:p>
          <a:p>
            <a:pPr marL="257175" indent="-257175">
              <a:buAutoNum type="arabicPeriod"/>
            </a:pPr>
            <a:r>
              <a:rPr lang="en-US" sz="1050">
                <a:latin typeface="Arial" panose="020B0604020202020204" pitchFamily="34" charset="0"/>
                <a:cs typeface="Arial" panose="020B0604020202020204" pitchFamily="34" charset="0"/>
              </a:rPr>
              <a:t>Tidak mengeksekusi opsi mengakhiri sewa</a:t>
            </a:r>
          </a:p>
        </p:txBody>
      </p:sp>
      <p:sp>
        <p:nvSpPr>
          <p:cNvPr id="23" name="Right Brace 22"/>
          <p:cNvSpPr/>
          <p:nvPr/>
        </p:nvSpPr>
        <p:spPr>
          <a:xfrm rot="5400000">
            <a:off x="1196221" y="3167165"/>
            <a:ext cx="301649" cy="1993700"/>
          </a:xfrm>
          <a:prstGeom prst="rightBrace">
            <a:avLst>
              <a:gd name="adj1" fmla="val 0"/>
              <a:gd name="adj2" fmla="val 50000"/>
            </a:avLst>
          </a:prstGeom>
          <a:noFill/>
          <a:ln>
            <a:solidFill>
              <a:srgbClr val="FF0000"/>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sz="1350"/>
          </a:p>
        </p:txBody>
      </p:sp>
      <p:sp>
        <p:nvSpPr>
          <p:cNvPr id="24" name="TextBox 23"/>
          <p:cNvSpPr txBox="1"/>
          <p:nvPr/>
        </p:nvSpPr>
        <p:spPr>
          <a:xfrm>
            <a:off x="838537" y="4353466"/>
            <a:ext cx="1144865" cy="253916"/>
          </a:xfrm>
          <a:prstGeom prst="rect">
            <a:avLst/>
          </a:prstGeom>
          <a:noFill/>
        </p:spPr>
        <p:txBody>
          <a:bodyPr wrap="none" rtlCol="0">
            <a:spAutoFit/>
          </a:bodyPr>
          <a:lstStyle/>
          <a:p>
            <a:r>
              <a:rPr lang="en-US" sz="1050" i="1">
                <a:solidFill>
                  <a:srgbClr val="C00000"/>
                </a:solidFill>
                <a:latin typeface="Arial" panose="020B0604020202020204" pitchFamily="34" charset="0"/>
                <a:cs typeface="Arial" panose="020B0604020202020204" pitchFamily="34" charset="0"/>
              </a:rPr>
              <a:t>Jika cukup pasti</a:t>
            </a:r>
          </a:p>
        </p:txBody>
      </p:sp>
      <p:sp>
        <p:nvSpPr>
          <p:cNvPr id="11" name="Title 10"/>
          <p:cNvSpPr>
            <a:spLocks noGrp="1"/>
          </p:cNvSpPr>
          <p:nvPr>
            <p:ph type="title"/>
          </p:nvPr>
        </p:nvSpPr>
        <p:spPr/>
        <p:txBody>
          <a:bodyPr/>
          <a:lstStyle/>
          <a:p>
            <a:endParaRPr lang="en-US"/>
          </a:p>
        </p:txBody>
      </p:sp>
      <p:sp>
        <p:nvSpPr>
          <p:cNvPr id="10" name="Slide Number Placeholder 9"/>
          <p:cNvSpPr>
            <a:spLocks noGrp="1"/>
          </p:cNvSpPr>
          <p:nvPr>
            <p:ph type="sldNum" sz="quarter" idx="12"/>
          </p:nvPr>
        </p:nvSpPr>
        <p:spPr/>
        <p:txBody>
          <a:bodyPr/>
          <a:lstStyle/>
          <a:p>
            <a:pPr>
              <a:defRPr/>
            </a:pPr>
            <a:fld id="{53566220-03D5-4B74-9E24-5963818B9351}" type="slidenum">
              <a:rPr lang="en-US" smtClean="0"/>
              <a:pPr>
                <a:defRPr/>
              </a:pPr>
              <a:t>16</a:t>
            </a:fld>
            <a:endParaRPr lang="en-US" dirty="0"/>
          </a:p>
        </p:txBody>
      </p:sp>
    </p:spTree>
    <p:extLst>
      <p:ext uri="{BB962C8B-B14F-4D97-AF65-F5344CB8AC3E}">
        <p14:creationId xmlns:p14="http://schemas.microsoft.com/office/powerpoint/2010/main" val="4242341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b="1">
                <a:latin typeface="Arial" panose="020B0604020202020204" pitchFamily="34" charset="0"/>
                <a:cs typeface="Arial" panose="020B0604020202020204" pitchFamily="34" charset="0"/>
              </a:rPr>
              <a:t>Pengukuran Selanjutnya</a:t>
            </a:r>
            <a:endParaRPr lang="en-GB" sz="3000" b="1"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2F01099A-8666-4D69-9A28-44A4B44C351D}" type="slidenum">
              <a:rPr lang="en-US" sz="1050" b="1">
                <a:solidFill>
                  <a:schemeClr val="tx1"/>
                </a:solidFill>
                <a:latin typeface="Times New Roman" panose="02020603050405020304" pitchFamily="18" charset="0"/>
                <a:cs typeface="Times New Roman" panose="02020603050405020304" pitchFamily="18" charset="0"/>
              </a:rPr>
              <a:pPr/>
              <a:t>17</a:t>
            </a:fld>
            <a:endParaRPr lang="en-US" sz="1050" b="1" dirty="0">
              <a:solidFill>
                <a:schemeClr val="tx1"/>
              </a:solidFill>
              <a:latin typeface="Times New Roman" panose="02020603050405020304" pitchFamily="18" charset="0"/>
              <a:cs typeface="Times New Roman" panose="02020603050405020304" pitchFamily="18" charset="0"/>
            </a:endParaRPr>
          </a:p>
        </p:txBody>
      </p:sp>
      <p:sp>
        <p:nvSpPr>
          <p:cNvPr id="10" name="Rounded Rectangle 7"/>
          <p:cNvSpPr/>
          <p:nvPr/>
        </p:nvSpPr>
        <p:spPr>
          <a:xfrm>
            <a:off x="895950" y="2179220"/>
            <a:ext cx="2545081" cy="1126494"/>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a:solidFill>
                  <a:schemeClr val="tx1"/>
                </a:solidFill>
                <a:latin typeface="Arial" panose="020B0604020202020204" pitchFamily="34" charset="0"/>
                <a:cs typeface="Arial" panose="020B0604020202020204" pitchFamily="34" charset="0"/>
              </a:rPr>
              <a:t>Aset Hak-Guna </a:t>
            </a:r>
          </a:p>
          <a:p>
            <a:pPr algn="ctr"/>
            <a:r>
              <a:rPr lang="en-GB" sz="1500" b="1">
                <a:solidFill>
                  <a:schemeClr val="tx1"/>
                </a:solidFill>
                <a:latin typeface="Arial" panose="020B0604020202020204" pitchFamily="34" charset="0"/>
                <a:cs typeface="Arial" panose="020B0604020202020204" pitchFamily="34" charset="0"/>
              </a:rPr>
              <a:t>(model biaya)</a:t>
            </a:r>
          </a:p>
        </p:txBody>
      </p:sp>
      <p:sp>
        <p:nvSpPr>
          <p:cNvPr id="20" name="Rounded Rectangle 7"/>
          <p:cNvSpPr/>
          <p:nvPr/>
        </p:nvSpPr>
        <p:spPr>
          <a:xfrm>
            <a:off x="873897" y="4694649"/>
            <a:ext cx="2567134" cy="112649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tx1"/>
                </a:solidFill>
                <a:latin typeface="Arial" panose="020B0604020202020204" pitchFamily="34" charset="0"/>
                <a:cs typeface="Arial" panose="020B0604020202020204" pitchFamily="34" charset="0"/>
              </a:rPr>
              <a:t>Liabilitas Sewa</a:t>
            </a:r>
            <a:endParaRPr lang="en-GB" sz="1200" b="1" dirty="0">
              <a:solidFill>
                <a:schemeClr val="tx1"/>
              </a:solidFill>
              <a:latin typeface="Arial" panose="020B0604020202020204" pitchFamily="34" charset="0"/>
              <a:cs typeface="Arial" panose="020B0604020202020204" pitchFamily="34" charset="0"/>
            </a:endParaRPr>
          </a:p>
        </p:txBody>
      </p:sp>
      <p:sp>
        <p:nvSpPr>
          <p:cNvPr id="22" name="Rounded Rectangle 7"/>
          <p:cNvSpPr/>
          <p:nvPr/>
        </p:nvSpPr>
        <p:spPr>
          <a:xfrm>
            <a:off x="895951" y="3436934"/>
            <a:ext cx="2545080" cy="1126494"/>
          </a:xfrm>
          <a:prstGeom prst="round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a:solidFill>
                  <a:schemeClr val="tx1"/>
                </a:solidFill>
                <a:latin typeface="Arial" panose="020B0604020202020204" pitchFamily="34" charset="0"/>
                <a:cs typeface="Arial" panose="020B0604020202020204" pitchFamily="34" charset="0"/>
              </a:rPr>
              <a:t>Aset Hak-Guna</a:t>
            </a:r>
          </a:p>
          <a:p>
            <a:pPr algn="ctr"/>
            <a:r>
              <a:rPr lang="en-GB" sz="1500" b="1">
                <a:solidFill>
                  <a:schemeClr val="tx1"/>
                </a:solidFill>
                <a:latin typeface="Arial" panose="020B0604020202020204" pitchFamily="34" charset="0"/>
                <a:cs typeface="Arial" panose="020B0604020202020204" pitchFamily="34" charset="0"/>
              </a:rPr>
              <a:t>(model alternatif)</a:t>
            </a:r>
            <a:endParaRPr lang="en-GB" sz="1500" b="1" dirty="0">
              <a:solidFill>
                <a:schemeClr val="tx1"/>
              </a:solidFill>
              <a:latin typeface="Arial" panose="020B0604020202020204" pitchFamily="34" charset="0"/>
              <a:cs typeface="Arial" panose="020B0604020202020204" pitchFamily="34" charset="0"/>
            </a:endParaRPr>
          </a:p>
        </p:txBody>
      </p:sp>
      <p:sp>
        <p:nvSpPr>
          <p:cNvPr id="17" name="Rounded Rectangle 16"/>
          <p:cNvSpPr/>
          <p:nvPr>
            <p:custDataLst>
              <p:tags r:id="rId1"/>
            </p:custDataLst>
          </p:nvPr>
        </p:nvSpPr>
        <p:spPr>
          <a:xfrm>
            <a:off x="3773393" y="3436935"/>
            <a:ext cx="5045755" cy="1126494"/>
          </a:xfrm>
          <a:prstGeom prst="roundRect">
            <a:avLst>
              <a:gd name="adj" fmla="val 20849"/>
            </a:avLst>
          </a:prstGeom>
          <a:solidFill>
            <a:srgbClr val="F9A5ED"/>
          </a:solidFill>
          <a:ln w="9525" cap="flat" cmpd="sng" algn="ctr">
            <a:solidFill>
              <a:srgbClr val="F9A5ED"/>
            </a:solidFill>
            <a:prstDash val="solid"/>
          </a:ln>
          <a:effectLst/>
        </p:spPr>
        <p:txBody>
          <a:bodyPr rtlCol="0" anchor="t"/>
          <a:lstStyle/>
          <a:p>
            <a:pPr marL="342900" indent="-342900" defTabSz="685800">
              <a:buFontTx/>
              <a:buAutoNum type="arabicPeriod"/>
              <a:defRPr/>
            </a:pPr>
            <a:r>
              <a:rPr lang="en-GB" sz="1650" b="1" kern="0">
                <a:latin typeface="Arial" panose="020B0604020202020204" pitchFamily="34" charset="0"/>
                <a:cs typeface="Arial" panose="020B0604020202020204" pitchFamily="34" charset="0"/>
              </a:rPr>
              <a:t>Model revaluasi sesuai PSAK 16: </a:t>
            </a:r>
            <a:r>
              <a:rPr lang="en-GB" sz="1650" b="1" i="1" kern="0">
                <a:latin typeface="Arial" panose="020B0604020202020204" pitchFamily="34" charset="0"/>
                <a:cs typeface="Arial" panose="020B0604020202020204" pitchFamily="34" charset="0"/>
              </a:rPr>
              <a:t>Aset Tetap</a:t>
            </a:r>
          </a:p>
          <a:p>
            <a:pPr marL="342900" indent="-342900" defTabSz="685800">
              <a:buFontTx/>
              <a:buAutoNum type="arabicPeriod"/>
              <a:defRPr/>
            </a:pPr>
            <a:r>
              <a:rPr lang="en-GB" sz="1650" b="1" kern="0">
                <a:latin typeface="Arial" panose="020B0604020202020204" pitchFamily="34" charset="0"/>
                <a:cs typeface="Arial" panose="020B0604020202020204" pitchFamily="34" charset="0"/>
              </a:rPr>
              <a:t>Model nilai wajar sesuai PSAK 13: </a:t>
            </a:r>
            <a:r>
              <a:rPr lang="en-GB" sz="1650" b="1" i="1" kern="0">
                <a:latin typeface="Arial" panose="020B0604020202020204" pitchFamily="34" charset="0"/>
                <a:cs typeface="Arial" panose="020B0604020202020204" pitchFamily="34" charset="0"/>
              </a:rPr>
              <a:t>Properti Investasi</a:t>
            </a:r>
            <a:endParaRPr lang="en-GB" sz="1650" b="1" i="1" kern="0" dirty="0">
              <a:latin typeface="Arial" panose="020B0604020202020204" pitchFamily="34" charset="0"/>
              <a:cs typeface="Arial" panose="020B0604020202020204" pitchFamily="34" charset="0"/>
            </a:endParaRPr>
          </a:p>
        </p:txBody>
      </p:sp>
      <p:sp>
        <p:nvSpPr>
          <p:cNvPr id="23" name="Rounded Rectangle 7"/>
          <p:cNvSpPr/>
          <p:nvPr/>
        </p:nvSpPr>
        <p:spPr>
          <a:xfrm>
            <a:off x="3773392" y="4663580"/>
            <a:ext cx="5045755" cy="1126494"/>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a:solidFill>
                  <a:schemeClr val="tx1"/>
                </a:solidFill>
                <a:latin typeface="Arial" panose="020B0604020202020204" pitchFamily="34" charset="0"/>
                <a:cs typeface="Arial" panose="020B0604020202020204" pitchFamily="34" charset="0"/>
              </a:rPr>
              <a:t>Biaya perolehan diamortisasi dengan menggunakan metode bunga efektif</a:t>
            </a:r>
            <a:endParaRPr lang="en-GB" sz="1500" b="1" dirty="0">
              <a:solidFill>
                <a:schemeClr val="tx1"/>
              </a:solidFill>
              <a:latin typeface="Arial" panose="020B0604020202020204" pitchFamily="34" charset="0"/>
              <a:cs typeface="Arial" panose="020B0604020202020204" pitchFamily="34" charset="0"/>
            </a:endParaRPr>
          </a:p>
        </p:txBody>
      </p:sp>
      <p:sp>
        <p:nvSpPr>
          <p:cNvPr id="24" name="Text Placeholder 3"/>
          <p:cNvSpPr txBox="1">
            <a:spLocks/>
          </p:cNvSpPr>
          <p:nvPr/>
        </p:nvSpPr>
        <p:spPr bwMode="gray">
          <a:xfrm flipH="1">
            <a:off x="3773391" y="2179220"/>
            <a:ext cx="5045755" cy="1115931"/>
          </a:xfrm>
          <a:prstGeom prst="roundRect">
            <a:avLst/>
          </a:prstGeom>
          <a:solidFill>
            <a:srgbClr val="B686DA"/>
          </a:solidFill>
          <a:ln>
            <a:solidFill>
              <a:srgbClr val="B686DA"/>
            </a:solidFill>
          </a:ln>
          <a:effectLst/>
        </p:spPr>
        <p:txBody>
          <a:bodyPr vert="horz" lIns="0" tIns="0" rIns="0" bIns="0" rtlCol="0" anchor="t">
            <a:normAutofit fontScale="92500" lnSpcReduction="10000"/>
          </a:bodyPr>
          <a:lstStyle/>
          <a:p>
            <a:pPr marL="342900" indent="-342900">
              <a:buAutoNum type="arabicPeriod"/>
            </a:pPr>
            <a:r>
              <a:rPr lang="en-CA" sz="1500" b="1">
                <a:latin typeface="Arial" panose="020B0604020202020204" pitchFamily="34" charset="0"/>
                <a:cs typeface="Arial" panose="020B0604020202020204" pitchFamily="34" charset="0"/>
              </a:rPr>
              <a:t>Penyusutan sesuai PSAK 16: </a:t>
            </a:r>
            <a:r>
              <a:rPr lang="en-CA" sz="1500" b="1" i="1">
                <a:latin typeface="Arial" panose="020B0604020202020204" pitchFamily="34" charset="0"/>
                <a:cs typeface="Arial" panose="020B0604020202020204" pitchFamily="34" charset="0"/>
              </a:rPr>
              <a:t>Aset Tetap</a:t>
            </a:r>
          </a:p>
          <a:p>
            <a:pPr marL="342900" indent="-342900">
              <a:buAutoNum type="arabicPeriod"/>
            </a:pPr>
            <a:r>
              <a:rPr lang="en-CA" sz="1500" b="1">
                <a:latin typeface="Arial" panose="020B0604020202020204" pitchFamily="34" charset="0"/>
                <a:cs typeface="Arial" panose="020B0604020202020204" pitchFamily="34" charset="0"/>
              </a:rPr>
              <a:t>Periode penyusutan: mana yang lebih pendek antara masa sewa dan umur manfaat</a:t>
            </a:r>
          </a:p>
          <a:p>
            <a:pPr marL="342900" indent="-342900">
              <a:buAutoNum type="arabicPeriod"/>
            </a:pPr>
            <a:r>
              <a:rPr lang="en-CA" sz="1500" b="1">
                <a:latin typeface="Arial" panose="020B0604020202020204" pitchFamily="34" charset="0"/>
                <a:cs typeface="Arial" panose="020B0604020202020204" pitchFamily="34" charset="0"/>
              </a:rPr>
              <a:t>Uji penurunan nilai sesuai PSAK 48: </a:t>
            </a:r>
            <a:r>
              <a:rPr lang="en-CA" sz="1500" b="1" i="1">
                <a:latin typeface="Arial" panose="020B0604020202020204" pitchFamily="34" charset="0"/>
                <a:cs typeface="Arial" panose="020B0604020202020204" pitchFamily="34" charset="0"/>
              </a:rPr>
              <a:t>Penurunan Nilai Aset</a:t>
            </a:r>
            <a:endParaRPr lang="en-CA" sz="15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192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9706" y="3111887"/>
            <a:ext cx="8398042" cy="1615827"/>
          </a:xfrm>
          <a:prstGeom prst="rect">
            <a:avLst/>
          </a:prstGeom>
          <a:noFill/>
        </p:spPr>
        <p:txBody>
          <a:bodyPr wrap="square" rtlCol="0">
            <a:spAutoFit/>
          </a:bodyPr>
          <a:lstStyle/>
          <a:p>
            <a:pPr algn="r"/>
            <a:r>
              <a:rPr lang="en-US" sz="4950" b="1">
                <a:solidFill>
                  <a:srgbClr val="002060"/>
                </a:solidFill>
                <a:latin typeface="Times New Roman" panose="02020603050405020304" pitchFamily="18" charset="0"/>
                <a:cs typeface="Times New Roman" panose="02020603050405020304" pitchFamily="18" charset="0"/>
              </a:rPr>
              <a:t>AKUNTANSI PESEWA</a:t>
            </a:r>
          </a:p>
          <a:p>
            <a:pPr algn="r"/>
            <a:r>
              <a:rPr lang="en-US" sz="4950" b="1" i="1">
                <a:solidFill>
                  <a:srgbClr val="002060"/>
                </a:solidFill>
                <a:latin typeface="Times New Roman" panose="02020603050405020304" pitchFamily="18" charset="0"/>
                <a:cs typeface="Times New Roman" panose="02020603050405020304" pitchFamily="18" charset="0"/>
              </a:rPr>
              <a:t>(Lessor)</a:t>
            </a:r>
          </a:p>
        </p:txBody>
      </p:sp>
      <p:sp>
        <p:nvSpPr>
          <p:cNvPr id="5" name="Slide Number Placeholder 2">
            <a:extLst>
              <a:ext uri="{FF2B5EF4-FFF2-40B4-BE49-F238E27FC236}">
                <a16:creationId xmlns:a16="http://schemas.microsoft.com/office/drawing/2014/main" id="{3F5D1151-265B-426E-94C8-B675C4B04C75}"/>
              </a:ext>
            </a:extLst>
          </p:cNvPr>
          <p:cNvSpPr txBox="1">
            <a:spLocks/>
          </p:cNvSpPr>
          <p:nvPr/>
        </p:nvSpPr>
        <p:spPr>
          <a:xfrm>
            <a:off x="-87403" y="5500454"/>
            <a:ext cx="550862" cy="274383"/>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53566220-03D5-4B74-9E24-5963818B9351}" type="slidenum">
              <a:rPr lang="en-US" sz="900" b="1">
                <a:solidFill>
                  <a:schemeClr val="tx1"/>
                </a:solidFill>
                <a:latin typeface="Arial" panose="020B0604020202020204" pitchFamily="34" charset="0"/>
                <a:cs typeface="Arial" panose="020B0604020202020204" pitchFamily="34" charset="0"/>
              </a:rPr>
              <a:pPr algn="r">
                <a:defRPr/>
              </a:pPr>
              <a:t>18</a:t>
            </a:fld>
            <a:endParaRPr lang="en-US" sz="900" b="1" dirty="0">
              <a:solidFill>
                <a:schemeClr val="tx1"/>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555210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2500" y="1687935"/>
            <a:ext cx="4172756" cy="461665"/>
          </a:xfrm>
          <a:prstGeom prst="rect">
            <a:avLst/>
          </a:prstGeom>
          <a:noFill/>
        </p:spPr>
        <p:txBody>
          <a:bodyPr wrap="square" rtlCol="0">
            <a:spAutoFit/>
          </a:bodyPr>
          <a:lstStyle/>
          <a:p>
            <a:r>
              <a:rPr lang="en-US" sz="2400" b="1">
                <a:solidFill>
                  <a:srgbClr val="C00000"/>
                </a:solidFill>
                <a:latin typeface="Times New Roman" panose="02020603050405020304" pitchFamily="18" charset="0"/>
                <a:cs typeface="Times New Roman" panose="02020603050405020304" pitchFamily="18" charset="0"/>
              </a:rPr>
              <a:t>Akuntansi Pesewa (</a:t>
            </a:r>
            <a:r>
              <a:rPr lang="en-US" sz="2400" b="1" i="1">
                <a:solidFill>
                  <a:srgbClr val="C00000"/>
                </a:solidFill>
                <a:latin typeface="Times New Roman" panose="02020603050405020304" pitchFamily="18" charset="0"/>
                <a:cs typeface="Times New Roman" panose="02020603050405020304" pitchFamily="18" charset="0"/>
              </a:rPr>
              <a:t>Lessor)</a:t>
            </a:r>
          </a:p>
        </p:txBody>
      </p:sp>
      <p:sp>
        <p:nvSpPr>
          <p:cNvPr id="4" name="TextBox 3"/>
          <p:cNvSpPr txBox="1"/>
          <p:nvPr/>
        </p:nvSpPr>
        <p:spPr>
          <a:xfrm>
            <a:off x="231819" y="2103280"/>
            <a:ext cx="9023624" cy="300082"/>
          </a:xfrm>
          <a:prstGeom prst="rect">
            <a:avLst/>
          </a:prstGeom>
          <a:noFill/>
        </p:spPr>
        <p:txBody>
          <a:bodyPr wrap="none" rtlCol="0">
            <a:spAutoFit/>
          </a:bodyPr>
          <a:lstStyle/>
          <a:p>
            <a:r>
              <a:rPr lang="en-US" sz="1350" b="1">
                <a:latin typeface="Arial" panose="020B0604020202020204" pitchFamily="34" charset="0"/>
                <a:cs typeface="Arial" panose="020B0604020202020204" pitchFamily="34" charset="0"/>
              </a:rPr>
              <a:t>Secara substansial perlakuan akuntansi </a:t>
            </a:r>
            <a:r>
              <a:rPr lang="en-US" sz="1350" b="1" i="1">
                <a:latin typeface="Arial" panose="020B0604020202020204" pitchFamily="34" charset="0"/>
                <a:cs typeface="Arial" panose="020B0604020202020204" pitchFamily="34" charset="0"/>
              </a:rPr>
              <a:t>lessor</a:t>
            </a:r>
            <a:r>
              <a:rPr lang="en-US" sz="1350" b="1">
                <a:latin typeface="Arial" panose="020B0604020202020204" pitchFamily="34" charset="0"/>
                <a:cs typeface="Arial" panose="020B0604020202020204" pitchFamily="34" charset="0"/>
              </a:rPr>
              <a:t> masih mengikuti prinsip pengaturan dalam PSAK 30: </a:t>
            </a:r>
            <a:r>
              <a:rPr lang="en-US" sz="1350" b="1" i="1">
                <a:latin typeface="Arial" panose="020B0604020202020204" pitchFamily="34" charset="0"/>
                <a:cs typeface="Arial" panose="020B0604020202020204" pitchFamily="34" charset="0"/>
              </a:rPr>
              <a:t>Sewa</a:t>
            </a:r>
            <a:r>
              <a:rPr lang="en-US" sz="1350" b="1">
                <a:latin typeface="Arial" panose="020B0604020202020204" pitchFamily="34" charset="0"/>
                <a:cs typeface="Arial" panose="020B0604020202020204" pitchFamily="34" charset="0"/>
              </a:rPr>
              <a:t>. </a:t>
            </a:r>
          </a:p>
        </p:txBody>
      </p:sp>
      <p:grpSp>
        <p:nvGrpSpPr>
          <p:cNvPr id="8" name="Group 7"/>
          <p:cNvGrpSpPr/>
          <p:nvPr/>
        </p:nvGrpSpPr>
        <p:grpSpPr>
          <a:xfrm>
            <a:off x="1473448" y="2380279"/>
            <a:ext cx="6109493" cy="3139225"/>
            <a:chOff x="1242708" y="2129703"/>
            <a:chExt cx="8145991" cy="4185633"/>
          </a:xfrm>
        </p:grpSpPr>
        <p:sp>
          <p:nvSpPr>
            <p:cNvPr id="12" name="Flowchart: Process 11"/>
            <p:cNvSpPr/>
            <p:nvPr/>
          </p:nvSpPr>
          <p:spPr>
            <a:xfrm>
              <a:off x="1242708" y="2129703"/>
              <a:ext cx="3299315" cy="4185633"/>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350" b="1">
                  <a:latin typeface="Arial" panose="020B0604020202020204" pitchFamily="34" charset="0"/>
                  <a:cs typeface="Arial" panose="020B0604020202020204" pitchFamily="34" charset="0"/>
                </a:rPr>
                <a:t>Tanggal insepsi </a:t>
              </a:r>
            </a:p>
            <a:p>
              <a:pPr algn="ctr"/>
              <a:r>
                <a:rPr lang="en-US" sz="1350" b="1">
                  <a:latin typeface="Arial" panose="020B0604020202020204" pitchFamily="34" charset="0"/>
                  <a:cs typeface="Arial" panose="020B0604020202020204" pitchFamily="34" charset="0"/>
                </a:rPr>
                <a:t>(</a:t>
              </a:r>
              <a:r>
                <a:rPr lang="en-US" sz="1350" b="1" i="1">
                  <a:latin typeface="Arial" panose="020B0604020202020204" pitchFamily="34" charset="0"/>
                  <a:cs typeface="Arial" panose="020B0604020202020204" pitchFamily="34" charset="0"/>
                </a:rPr>
                <a:t>inception date</a:t>
              </a:r>
              <a:r>
                <a:rPr lang="en-US" sz="1350" b="1">
                  <a:latin typeface="Arial" panose="020B0604020202020204" pitchFamily="34" charset="0"/>
                  <a:cs typeface="Arial" panose="020B0604020202020204" pitchFamily="34" charset="0"/>
                </a:rPr>
                <a:t>)</a:t>
              </a:r>
            </a:p>
          </p:txBody>
        </p:sp>
        <p:grpSp>
          <p:nvGrpSpPr>
            <p:cNvPr id="10" name="Group 9"/>
            <p:cNvGrpSpPr/>
            <p:nvPr/>
          </p:nvGrpSpPr>
          <p:grpSpPr>
            <a:xfrm>
              <a:off x="7355187" y="2129704"/>
              <a:ext cx="2033512" cy="4185632"/>
              <a:chOff x="6350845" y="2129704"/>
              <a:chExt cx="1867436" cy="4185632"/>
            </a:xfrm>
          </p:grpSpPr>
          <p:grpSp>
            <p:nvGrpSpPr>
              <p:cNvPr id="2" name="Group 1"/>
              <p:cNvGrpSpPr/>
              <p:nvPr/>
            </p:nvGrpSpPr>
            <p:grpSpPr>
              <a:xfrm>
                <a:off x="6350845" y="2129704"/>
                <a:ext cx="1867436" cy="4185632"/>
                <a:chOff x="1983345" y="2137894"/>
                <a:chExt cx="1867436" cy="4185632"/>
              </a:xfrm>
            </p:grpSpPr>
            <p:sp>
              <p:nvSpPr>
                <p:cNvPr id="5" name="Flowchart: Process 4"/>
                <p:cNvSpPr/>
                <p:nvPr/>
              </p:nvSpPr>
              <p:spPr>
                <a:xfrm>
                  <a:off x="2060619" y="2137894"/>
                  <a:ext cx="1571223" cy="126213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350" b="1">
                      <a:latin typeface="Arial" panose="020B0604020202020204" pitchFamily="34" charset="0"/>
                      <a:cs typeface="Arial" panose="020B0604020202020204" pitchFamily="34" charset="0"/>
                    </a:rPr>
                    <a:t>Sewa pembiayaan</a:t>
                  </a:r>
                </a:p>
              </p:txBody>
            </p:sp>
            <p:sp>
              <p:nvSpPr>
                <p:cNvPr id="6" name="Flowchart: Process 5"/>
                <p:cNvSpPr/>
                <p:nvPr/>
              </p:nvSpPr>
              <p:spPr>
                <a:xfrm>
                  <a:off x="2099255" y="4984124"/>
                  <a:ext cx="1571223" cy="1339402"/>
                </a:xfrm>
                <a:prstGeom prst="flowChart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350" b="1">
                      <a:latin typeface="Arial" panose="020B0604020202020204" pitchFamily="34" charset="0"/>
                      <a:cs typeface="Arial" panose="020B0604020202020204" pitchFamily="34" charset="0"/>
                    </a:rPr>
                    <a:t>Sewa operasi</a:t>
                  </a:r>
                </a:p>
              </p:txBody>
            </p:sp>
            <p:sp>
              <p:nvSpPr>
                <p:cNvPr id="13" name="Up-Down Arrow 12"/>
                <p:cNvSpPr/>
                <p:nvPr/>
              </p:nvSpPr>
              <p:spPr>
                <a:xfrm>
                  <a:off x="1983345" y="3109030"/>
                  <a:ext cx="1867436" cy="2226980"/>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vert="horz" rtlCol="0" anchor="ctr"/>
                <a:lstStyle/>
                <a:p>
                  <a:pPr algn="ctr"/>
                  <a:r>
                    <a:rPr lang="en-US" sz="863">
                      <a:latin typeface="Arial" panose="020B0604020202020204" pitchFamily="34" charset="0"/>
                      <a:cs typeface="Arial" panose="020B0604020202020204" pitchFamily="34" charset="0"/>
                    </a:rPr>
                    <a:t>Mengalihkan secara substansial risiko dan manfaat</a:t>
                  </a:r>
                </a:p>
              </p:txBody>
            </p:sp>
          </p:grpSp>
          <p:grpSp>
            <p:nvGrpSpPr>
              <p:cNvPr id="9" name="Group 8"/>
              <p:cNvGrpSpPr/>
              <p:nvPr/>
            </p:nvGrpSpPr>
            <p:grpSpPr>
              <a:xfrm>
                <a:off x="6839569" y="3326372"/>
                <a:ext cx="873830" cy="1745803"/>
                <a:chOff x="2462507" y="3326909"/>
                <a:chExt cx="873830" cy="1745803"/>
              </a:xfrm>
            </p:grpSpPr>
            <p:sp>
              <p:nvSpPr>
                <p:cNvPr id="14" name="TextBox 13"/>
                <p:cNvSpPr txBox="1"/>
                <p:nvPr/>
              </p:nvSpPr>
              <p:spPr>
                <a:xfrm>
                  <a:off x="2672365" y="3326909"/>
                  <a:ext cx="501059" cy="400109"/>
                </a:xfrm>
                <a:prstGeom prst="rect">
                  <a:avLst/>
                </a:prstGeom>
                <a:noFill/>
              </p:spPr>
              <p:txBody>
                <a:bodyPr wrap="none" rtlCol="0">
                  <a:spAutoFit/>
                </a:bodyPr>
                <a:lstStyle/>
                <a:p>
                  <a:r>
                    <a:rPr lang="en-US" sz="1350" b="1">
                      <a:solidFill>
                        <a:srgbClr val="FFFF00"/>
                      </a:solidFill>
                      <a:latin typeface="Arial" panose="020B0604020202020204" pitchFamily="34" charset="0"/>
                      <a:cs typeface="Arial" panose="020B0604020202020204" pitchFamily="34" charset="0"/>
                    </a:rPr>
                    <a:t>YA</a:t>
                  </a:r>
                </a:p>
              </p:txBody>
            </p:sp>
            <p:sp>
              <p:nvSpPr>
                <p:cNvPr id="15" name="TextBox 14"/>
                <p:cNvSpPr txBox="1"/>
                <p:nvPr/>
              </p:nvSpPr>
              <p:spPr>
                <a:xfrm>
                  <a:off x="2462507" y="4672603"/>
                  <a:ext cx="873830" cy="400109"/>
                </a:xfrm>
                <a:prstGeom prst="rect">
                  <a:avLst/>
                </a:prstGeom>
                <a:noFill/>
              </p:spPr>
              <p:txBody>
                <a:bodyPr wrap="none" rtlCol="0">
                  <a:spAutoFit/>
                </a:bodyPr>
                <a:lstStyle/>
                <a:p>
                  <a:r>
                    <a:rPr lang="en-US" sz="1350" b="1">
                      <a:solidFill>
                        <a:srgbClr val="FFFF00"/>
                      </a:solidFill>
                      <a:latin typeface="Arial" panose="020B0604020202020204" pitchFamily="34" charset="0"/>
                      <a:cs typeface="Arial" panose="020B0604020202020204" pitchFamily="34" charset="0"/>
                    </a:rPr>
                    <a:t>TIDAK</a:t>
                  </a:r>
                </a:p>
              </p:txBody>
            </p:sp>
          </p:grpSp>
        </p:grpSp>
        <p:sp>
          <p:nvSpPr>
            <p:cNvPr id="18" name="Right Arrow 17"/>
            <p:cNvSpPr/>
            <p:nvPr/>
          </p:nvSpPr>
          <p:spPr>
            <a:xfrm>
              <a:off x="4916774" y="3387778"/>
              <a:ext cx="2085021" cy="1355427"/>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050" b="1">
                  <a:latin typeface="Arial" panose="020B0604020202020204" pitchFamily="34" charset="0"/>
                  <a:cs typeface="Arial" panose="020B0604020202020204" pitchFamily="34" charset="0"/>
                </a:rPr>
                <a:t>Uji pengklasifikasian sewa</a:t>
              </a:r>
            </a:p>
          </p:txBody>
        </p:sp>
      </p:grpSp>
      <p:sp>
        <p:nvSpPr>
          <p:cNvPr id="11" name="Title 10"/>
          <p:cNvSpPr>
            <a:spLocks noGrp="1"/>
          </p:cNvSpPr>
          <p:nvPr>
            <p:ph type="title"/>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53566220-03D5-4B74-9E24-5963818B9351}" type="slidenum">
              <a:rPr lang="en-US" smtClean="0"/>
              <a:pPr>
                <a:defRPr/>
              </a:pPr>
              <a:t>19</a:t>
            </a:fld>
            <a:endParaRPr lang="en-US" dirty="0"/>
          </a:p>
        </p:txBody>
      </p:sp>
    </p:spTree>
    <p:extLst>
      <p:ext uri="{BB962C8B-B14F-4D97-AF65-F5344CB8AC3E}">
        <p14:creationId xmlns:p14="http://schemas.microsoft.com/office/powerpoint/2010/main" val="106000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69955" y="2355323"/>
            <a:ext cx="8559530" cy="345148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350">
                <a:latin typeface="Arial" panose="020B0604020202020204" pitchFamily="34" charset="0"/>
                <a:cs typeface="Arial" panose="020B0604020202020204" pitchFamily="34" charset="0"/>
              </a:rPr>
              <a:t>DE PSAK 73 disahkan pada tanggal 26 April 2017.</a:t>
            </a:r>
          </a:p>
          <a:p>
            <a:r>
              <a:rPr lang="en-US" sz="1350">
                <a:latin typeface="Arial" panose="020B0604020202020204" pitchFamily="34" charset="0"/>
                <a:cs typeface="Arial" panose="020B0604020202020204" pitchFamily="34" charset="0"/>
              </a:rPr>
              <a:t>PSAK 73</a:t>
            </a:r>
          </a:p>
          <a:p>
            <a:pPr lvl="1">
              <a:buFont typeface="Wingdings" panose="05000000000000000000" pitchFamily="2" charset="2"/>
              <a:buChar char="ü"/>
            </a:pPr>
            <a:r>
              <a:rPr lang="en-US" sz="1350">
                <a:latin typeface="Arial" panose="020B0604020202020204" pitchFamily="34" charset="0"/>
                <a:cs typeface="Arial" panose="020B0604020202020204" pitchFamily="34" charset="0"/>
              </a:rPr>
              <a:t>Hasil adopsi IFRS 16 </a:t>
            </a:r>
            <a:r>
              <a:rPr lang="en-US" sz="1350" i="1">
                <a:latin typeface="Arial" panose="020B0604020202020204" pitchFamily="34" charset="0"/>
                <a:cs typeface="Arial" panose="020B0604020202020204" pitchFamily="34" charset="0"/>
              </a:rPr>
              <a:t>Leases.</a:t>
            </a:r>
          </a:p>
          <a:p>
            <a:pPr lvl="1">
              <a:buFont typeface="Wingdings" panose="05000000000000000000" pitchFamily="2" charset="2"/>
              <a:buChar char="ü"/>
            </a:pPr>
            <a:r>
              <a:rPr lang="en-US" sz="1350">
                <a:latin typeface="Arial" panose="020B0604020202020204" pitchFamily="34" charset="0"/>
                <a:cs typeface="Arial" panose="020B0604020202020204" pitchFamily="34" charset="0"/>
              </a:rPr>
              <a:t>DE PSAK 73 disahkan menjadi PSAK 73 pada tanggal 18 September 2017.</a:t>
            </a:r>
          </a:p>
          <a:p>
            <a:pPr lvl="1">
              <a:buFont typeface="Wingdings" panose="05000000000000000000" pitchFamily="2" charset="2"/>
              <a:buChar char="ü"/>
            </a:pPr>
            <a:r>
              <a:rPr lang="en-US" sz="1350">
                <a:latin typeface="Arial" panose="020B0604020202020204" pitchFamily="34" charset="0"/>
                <a:cs typeface="Arial" panose="020B0604020202020204" pitchFamily="34" charset="0"/>
              </a:rPr>
              <a:t>Menggantikan PSAK 30: </a:t>
            </a:r>
            <a:r>
              <a:rPr lang="en-US" sz="1350" i="1">
                <a:latin typeface="Arial" panose="020B0604020202020204" pitchFamily="34" charset="0"/>
                <a:cs typeface="Arial" panose="020B0604020202020204" pitchFamily="34" charset="0"/>
              </a:rPr>
              <a:t>Sewa</a:t>
            </a:r>
            <a:r>
              <a:rPr lang="en-US" sz="1350">
                <a:latin typeface="Arial" panose="020B0604020202020204" pitchFamily="34" charset="0"/>
                <a:cs typeface="Arial" panose="020B0604020202020204" pitchFamily="34" charset="0"/>
              </a:rPr>
              <a:t>, ISAK 8: </a:t>
            </a:r>
            <a:r>
              <a:rPr lang="en-US" sz="1350" i="1">
                <a:latin typeface="Arial" panose="020B0604020202020204" pitchFamily="34" charset="0"/>
                <a:cs typeface="Arial" panose="020B0604020202020204" pitchFamily="34" charset="0"/>
              </a:rPr>
              <a:t>Penentuan Apakah Suatu Perjanjian Mengandung Suatu Sewa</a:t>
            </a:r>
            <a:r>
              <a:rPr lang="en-US" sz="1350">
                <a:latin typeface="Arial" panose="020B0604020202020204" pitchFamily="34" charset="0"/>
                <a:cs typeface="Arial" panose="020B0604020202020204" pitchFamily="34" charset="0"/>
              </a:rPr>
              <a:t>, ISAK 23: </a:t>
            </a:r>
            <a:r>
              <a:rPr lang="en-US" sz="1350" i="1">
                <a:latin typeface="Arial" panose="020B0604020202020204" pitchFamily="34" charset="0"/>
                <a:cs typeface="Arial" panose="020B0604020202020204" pitchFamily="34" charset="0"/>
              </a:rPr>
              <a:t>Sewa Operasi – Insentif</a:t>
            </a:r>
            <a:r>
              <a:rPr lang="en-US" sz="1350">
                <a:latin typeface="Arial" panose="020B0604020202020204" pitchFamily="34" charset="0"/>
                <a:cs typeface="Arial" panose="020B0604020202020204" pitchFamily="34" charset="0"/>
              </a:rPr>
              <a:t>, ISAK 24: </a:t>
            </a:r>
            <a:r>
              <a:rPr lang="en-US" sz="1350" i="1">
                <a:latin typeface="Arial" panose="020B0604020202020204" pitchFamily="34" charset="0"/>
                <a:cs typeface="Arial" panose="020B0604020202020204" pitchFamily="34" charset="0"/>
              </a:rPr>
              <a:t>Evaluasi Substansi Beberapa Transaksi yang Melibatkan Suatu Bentuk Legal Sewa</a:t>
            </a:r>
            <a:r>
              <a:rPr lang="en-US" sz="1350">
                <a:latin typeface="Arial" panose="020B0604020202020204" pitchFamily="34" charset="0"/>
                <a:cs typeface="Arial" panose="020B0604020202020204" pitchFamily="34" charset="0"/>
              </a:rPr>
              <a:t>, dan </a:t>
            </a:r>
            <a:r>
              <a:rPr lang="en-US" sz="1350" b="1">
                <a:solidFill>
                  <a:srgbClr val="954ECA"/>
                </a:solidFill>
                <a:latin typeface="Arial" panose="020B0604020202020204" pitchFamily="34" charset="0"/>
                <a:cs typeface="Arial" panose="020B0604020202020204" pitchFamily="34" charset="0"/>
              </a:rPr>
              <a:t>ISAK 25: </a:t>
            </a:r>
            <a:r>
              <a:rPr lang="en-US" sz="1350" b="1" i="1">
                <a:solidFill>
                  <a:srgbClr val="954ECA"/>
                </a:solidFill>
                <a:latin typeface="Arial" panose="020B0604020202020204" pitchFamily="34" charset="0"/>
                <a:cs typeface="Arial" panose="020B0604020202020204" pitchFamily="34" charset="0"/>
              </a:rPr>
              <a:t>Hak atas Tanah</a:t>
            </a:r>
            <a:r>
              <a:rPr lang="en-US" sz="1350">
                <a:latin typeface="Arial" panose="020B0604020202020204" pitchFamily="34" charset="0"/>
                <a:cs typeface="Arial" panose="020B0604020202020204" pitchFamily="34" charset="0"/>
              </a:rPr>
              <a:t>. </a:t>
            </a:r>
          </a:p>
          <a:p>
            <a:r>
              <a:rPr lang="en-US" sz="1350">
                <a:latin typeface="Arial" panose="020B0604020202020204" pitchFamily="34" charset="0"/>
                <a:cs typeface="Arial" panose="020B0604020202020204" pitchFamily="34" charset="0"/>
              </a:rPr>
              <a:t>PSAK 73 mengubah </a:t>
            </a:r>
            <a:r>
              <a:rPr lang="en-US" sz="1350" b="1">
                <a:solidFill>
                  <a:srgbClr val="C00000"/>
                </a:solidFill>
                <a:latin typeface="Arial" panose="020B0604020202020204" pitchFamily="34" charset="0"/>
                <a:cs typeface="Arial" panose="020B0604020202020204" pitchFamily="34" charset="0"/>
              </a:rPr>
              <a:t>secara substansial akuntansi untuk penyewa (</a:t>
            </a:r>
            <a:r>
              <a:rPr lang="en-US" sz="1350" b="1" i="1">
                <a:solidFill>
                  <a:srgbClr val="C00000"/>
                </a:solidFill>
                <a:latin typeface="Arial" panose="020B0604020202020204" pitchFamily="34" charset="0"/>
                <a:cs typeface="Arial" panose="020B0604020202020204" pitchFamily="34" charset="0"/>
              </a:rPr>
              <a:t>lessee)</a:t>
            </a:r>
          </a:p>
          <a:p>
            <a:pPr lvl="1">
              <a:buFont typeface="Wingdings" panose="05000000000000000000" pitchFamily="2" charset="2"/>
              <a:buChar char="ü"/>
            </a:pPr>
            <a:r>
              <a:rPr lang="en-US" sz="1350">
                <a:latin typeface="Arial" panose="020B0604020202020204" pitchFamily="34" charset="0"/>
                <a:cs typeface="Arial" panose="020B0604020202020204" pitchFamily="34" charset="0"/>
                <a:sym typeface="Wingdings" panose="05000000000000000000" pitchFamily="2" charset="2"/>
              </a:rPr>
              <a:t>hampir seluruh sewa diperlakukan sebagai sewa pembiayaan (</a:t>
            </a:r>
            <a:r>
              <a:rPr lang="en-US" sz="1350" i="1">
                <a:latin typeface="Arial" panose="020B0604020202020204" pitchFamily="34" charset="0"/>
                <a:cs typeface="Arial" panose="020B0604020202020204" pitchFamily="34" charset="0"/>
                <a:sym typeface="Wingdings" panose="05000000000000000000" pitchFamily="2" charset="2"/>
              </a:rPr>
              <a:t>on balance sheet</a:t>
            </a:r>
            <a:r>
              <a:rPr lang="en-US" sz="1350">
                <a:latin typeface="Arial" panose="020B0604020202020204" pitchFamily="34" charset="0"/>
                <a:cs typeface="Arial" panose="020B0604020202020204" pitchFamily="34" charset="0"/>
                <a:sym typeface="Wingdings" panose="05000000000000000000" pitchFamily="2" charset="2"/>
              </a:rPr>
              <a:t>).</a:t>
            </a:r>
          </a:p>
          <a:p>
            <a:r>
              <a:rPr lang="en-US" sz="1350">
                <a:latin typeface="Arial" panose="020B0604020202020204" pitchFamily="34" charset="0"/>
                <a:cs typeface="Arial" panose="020B0604020202020204" pitchFamily="34" charset="0"/>
              </a:rPr>
              <a:t>Tanggal efektif ditetapkan pada </a:t>
            </a:r>
            <a:r>
              <a:rPr lang="en-US" sz="1350" b="1">
                <a:solidFill>
                  <a:srgbClr val="C00000"/>
                </a:solidFill>
                <a:latin typeface="Arial" panose="020B0604020202020204" pitchFamily="34" charset="0"/>
                <a:cs typeface="Arial" panose="020B0604020202020204" pitchFamily="34" charset="0"/>
              </a:rPr>
              <a:t>1 Januari 2020</a:t>
            </a:r>
            <a:r>
              <a:rPr lang="en-US" sz="1350">
                <a:latin typeface="Arial" panose="020B0604020202020204" pitchFamily="34" charset="0"/>
                <a:cs typeface="Arial" panose="020B0604020202020204" pitchFamily="34" charset="0"/>
              </a:rPr>
              <a:t>, dengan penerapan dini diperkenankan hanya jika menerapkan PSAK 72: </a:t>
            </a:r>
            <a:r>
              <a:rPr lang="en-US" sz="1350" i="1">
                <a:latin typeface="Arial" panose="020B0604020202020204" pitchFamily="34" charset="0"/>
                <a:cs typeface="Arial" panose="020B0604020202020204" pitchFamily="34" charset="0"/>
              </a:rPr>
              <a:t>Pendapatan dari Kontrak dengan Pelanggan</a:t>
            </a:r>
            <a:r>
              <a:rPr lang="en-US" sz="1350">
                <a:latin typeface="Arial" panose="020B0604020202020204" pitchFamily="34" charset="0"/>
                <a:cs typeface="Arial" panose="020B0604020202020204" pitchFamily="34" charset="0"/>
              </a:rPr>
              <a:t>).</a:t>
            </a:r>
          </a:p>
          <a:p>
            <a:pPr marL="342900" lvl="1" indent="0">
              <a:buNone/>
            </a:pPr>
            <a:endParaRPr lang="en-US" sz="1350">
              <a:latin typeface="Arial" panose="020B0604020202020204" pitchFamily="34" charset="0"/>
              <a:cs typeface="Arial" panose="020B0604020202020204" pitchFamily="34" charset="0"/>
            </a:endParaRPr>
          </a:p>
        </p:txBody>
      </p:sp>
      <p:sp>
        <p:nvSpPr>
          <p:cNvPr id="5" name="TextBox 4"/>
          <p:cNvSpPr txBox="1"/>
          <p:nvPr/>
        </p:nvSpPr>
        <p:spPr>
          <a:xfrm>
            <a:off x="856653" y="1051193"/>
            <a:ext cx="4682692" cy="461665"/>
          </a:xfrm>
          <a:prstGeom prst="rect">
            <a:avLst/>
          </a:prstGeom>
          <a:noFill/>
        </p:spPr>
        <p:txBody>
          <a:bodyPr wrap="none" rtlCol="0">
            <a:spAutoFit/>
          </a:bodyPr>
          <a:lstStyle/>
          <a:p>
            <a:r>
              <a:rPr lang="en-US" sz="2400" b="1" dirty="0" err="1">
                <a:solidFill>
                  <a:srgbClr val="002060"/>
                </a:solidFill>
                <a:latin typeface="Arial" panose="020B0604020202020204" pitchFamily="34" charset="0"/>
                <a:cs typeface="Arial" panose="020B0604020202020204" pitchFamily="34" charset="0"/>
              </a:rPr>
              <a:t>Sekilas</a:t>
            </a:r>
            <a:r>
              <a:rPr lang="en-US" sz="2400" b="1" dirty="0">
                <a:solidFill>
                  <a:srgbClr val="002060"/>
                </a:solidFill>
                <a:latin typeface="Arial" panose="020B0604020202020204" pitchFamily="34" charset="0"/>
                <a:cs typeface="Arial" panose="020B0604020202020204" pitchFamily="34" charset="0"/>
              </a:rPr>
              <a:t> </a:t>
            </a:r>
            <a:r>
              <a:rPr lang="en-US" sz="2400" b="1" dirty="0" err="1">
                <a:solidFill>
                  <a:srgbClr val="002060"/>
                </a:solidFill>
                <a:latin typeface="Arial" panose="020B0604020202020204" pitchFamily="34" charset="0"/>
                <a:cs typeface="Arial" panose="020B0604020202020204" pitchFamily="34" charset="0"/>
              </a:rPr>
              <a:t>tentang</a:t>
            </a:r>
            <a:r>
              <a:rPr lang="en-US" sz="2400" b="1" dirty="0">
                <a:solidFill>
                  <a:srgbClr val="002060"/>
                </a:solidFill>
                <a:latin typeface="Arial" panose="020B0604020202020204" pitchFamily="34" charset="0"/>
                <a:cs typeface="Arial" panose="020B0604020202020204" pitchFamily="34" charset="0"/>
              </a:rPr>
              <a:t> PSAK 73 </a:t>
            </a:r>
            <a:r>
              <a:rPr lang="en-US" sz="2400" b="1" i="1" dirty="0" err="1">
                <a:solidFill>
                  <a:srgbClr val="002060"/>
                </a:solidFill>
                <a:latin typeface="Arial" panose="020B0604020202020204" pitchFamily="34" charset="0"/>
                <a:cs typeface="Arial" panose="020B0604020202020204" pitchFamily="34" charset="0"/>
              </a:rPr>
              <a:t>Sewa</a:t>
            </a:r>
            <a:endParaRPr lang="en-US" sz="2400" b="1" i="1" dirty="0">
              <a:solidFill>
                <a:srgbClr val="002060"/>
              </a:solidFill>
              <a:latin typeface="Arial" panose="020B0604020202020204" pitchFamily="34" charset="0"/>
              <a:cs typeface="Arial" panose="020B0604020202020204" pitchFamily="34" charset="0"/>
            </a:endParaRPr>
          </a:p>
        </p:txBody>
      </p:sp>
      <p:pic>
        <p:nvPicPr>
          <p:cNvPr id="7" name="Picture 2" descr="C:\Users\Lyong\Documents\Templates\Icons\lightbulb_seminarbutton.png"/>
          <p:cNvPicPr>
            <a:picLocks noChangeAspect="1" noChangeArrowheads="1"/>
          </p:cNvPicPr>
          <p:nvPr/>
        </p:nvPicPr>
        <p:blipFill>
          <a:blip r:embed="rId3" cstate="print"/>
          <a:srcRect/>
          <a:stretch>
            <a:fillRect/>
          </a:stretch>
        </p:blipFill>
        <p:spPr bwMode="auto">
          <a:xfrm>
            <a:off x="369955" y="1140259"/>
            <a:ext cx="296837" cy="283532"/>
          </a:xfrm>
          <a:prstGeom prst="rect">
            <a:avLst/>
          </a:prstGeom>
          <a:noFill/>
        </p:spPr>
      </p:pic>
      <p:sp>
        <p:nvSpPr>
          <p:cNvPr id="3" name="Slide Number Placeholder 2"/>
          <p:cNvSpPr>
            <a:spLocks noGrp="1"/>
          </p:cNvSpPr>
          <p:nvPr>
            <p:ph type="sldNum" sz="quarter" idx="12"/>
          </p:nvPr>
        </p:nvSpPr>
        <p:spPr/>
        <p:txBody>
          <a:bodyPr/>
          <a:lstStyle/>
          <a:p>
            <a:pPr>
              <a:defRPr/>
            </a:pPr>
            <a:fld id="{53566220-03D5-4B74-9E24-5963818B9351}" type="slidenum">
              <a:rPr lang="en-US" smtClean="0"/>
              <a:pPr>
                <a:defRPr/>
              </a:pPr>
              <a:t>2</a:t>
            </a:fld>
            <a:endParaRPr lang="en-US" dirty="0"/>
          </a:p>
        </p:txBody>
      </p:sp>
    </p:spTree>
    <p:extLst>
      <p:ext uri="{BB962C8B-B14F-4D97-AF65-F5344CB8AC3E}">
        <p14:creationId xmlns:p14="http://schemas.microsoft.com/office/powerpoint/2010/main" val="682591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9706" y="2738908"/>
            <a:ext cx="8398042" cy="1615827"/>
          </a:xfrm>
          <a:prstGeom prst="rect">
            <a:avLst/>
          </a:prstGeom>
          <a:noFill/>
        </p:spPr>
        <p:txBody>
          <a:bodyPr wrap="square" rtlCol="0">
            <a:spAutoFit/>
          </a:bodyPr>
          <a:lstStyle/>
          <a:p>
            <a:pPr algn="r"/>
            <a:r>
              <a:rPr lang="en-US" sz="4950" b="1">
                <a:solidFill>
                  <a:srgbClr val="002060"/>
                </a:solidFill>
                <a:latin typeface="Times New Roman" panose="02020603050405020304" pitchFamily="18" charset="0"/>
                <a:cs typeface="Times New Roman" panose="02020603050405020304" pitchFamily="18" charset="0"/>
              </a:rPr>
              <a:t>TANGGAL EFEKTIF DAN KETENTUAN TRANSISI</a:t>
            </a:r>
            <a:endParaRPr lang="en-US" sz="4950" b="1" i="1">
              <a:solidFill>
                <a:srgbClr val="002060"/>
              </a:solidFill>
              <a:latin typeface="Times New Roman" panose="02020603050405020304" pitchFamily="18" charset="0"/>
              <a:cs typeface="Times New Roman" panose="02020603050405020304" pitchFamily="18" charset="0"/>
            </a:endParaRPr>
          </a:p>
        </p:txBody>
      </p:sp>
      <p:sp>
        <p:nvSpPr>
          <p:cNvPr id="5" name="Slide Number Placeholder 2">
            <a:extLst>
              <a:ext uri="{FF2B5EF4-FFF2-40B4-BE49-F238E27FC236}">
                <a16:creationId xmlns:a16="http://schemas.microsoft.com/office/drawing/2014/main" id="{7244F71A-345E-49F2-B1C6-CD5354F1F8B2}"/>
              </a:ext>
            </a:extLst>
          </p:cNvPr>
          <p:cNvSpPr txBox="1">
            <a:spLocks/>
          </p:cNvSpPr>
          <p:nvPr/>
        </p:nvSpPr>
        <p:spPr>
          <a:xfrm>
            <a:off x="-87403" y="5500454"/>
            <a:ext cx="550862" cy="274383"/>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53566220-03D5-4B74-9E24-5963818B9351}" type="slidenum">
              <a:rPr lang="en-US" sz="900" b="1">
                <a:solidFill>
                  <a:schemeClr val="tx1"/>
                </a:solidFill>
                <a:latin typeface="Arial" panose="020B0604020202020204" pitchFamily="34" charset="0"/>
                <a:cs typeface="Arial" panose="020B0604020202020204" pitchFamily="34" charset="0"/>
              </a:rPr>
              <a:pPr algn="r">
                <a:defRPr/>
              </a:pPr>
              <a:t>20</a:t>
            </a:fld>
            <a:endParaRPr lang="en-US" sz="900" b="1" dirty="0">
              <a:solidFill>
                <a:schemeClr val="tx1"/>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530708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8521" y="1596696"/>
            <a:ext cx="6284464" cy="553998"/>
          </a:xfrm>
          <a:prstGeom prst="rect">
            <a:avLst/>
          </a:prstGeom>
          <a:noFill/>
        </p:spPr>
        <p:txBody>
          <a:bodyPr wrap="square" rtlCol="0">
            <a:spAutoFit/>
          </a:bodyPr>
          <a:lstStyle/>
          <a:p>
            <a:r>
              <a:rPr lang="en-US" sz="3000" b="1">
                <a:solidFill>
                  <a:srgbClr val="C00000"/>
                </a:solidFill>
                <a:latin typeface="Times New Roman" panose="02020603050405020304" pitchFamily="18" charset="0"/>
                <a:cs typeface="Times New Roman" panose="02020603050405020304" pitchFamily="18" charset="0"/>
              </a:rPr>
              <a:t>KONVERGENSI IFRS KE SAK</a:t>
            </a:r>
            <a:endParaRPr lang="en-US" sz="3000" b="1" i="1">
              <a:solidFill>
                <a:srgbClr val="C00000"/>
              </a:solidFill>
              <a:latin typeface="Times New Roman" panose="02020603050405020304" pitchFamily="18" charset="0"/>
              <a:cs typeface="Times New Roman" panose="02020603050405020304" pitchFamily="18" charset="0"/>
            </a:endParaRPr>
          </a:p>
        </p:txBody>
      </p:sp>
      <p:grpSp>
        <p:nvGrpSpPr>
          <p:cNvPr id="3" name="Group 2"/>
          <p:cNvGrpSpPr/>
          <p:nvPr/>
        </p:nvGrpSpPr>
        <p:grpSpPr>
          <a:xfrm>
            <a:off x="613266" y="2242723"/>
            <a:ext cx="7950421" cy="1056428"/>
            <a:chOff x="817687" y="992857"/>
            <a:chExt cx="10600561" cy="1408570"/>
          </a:xfrm>
        </p:grpSpPr>
        <p:grpSp>
          <p:nvGrpSpPr>
            <p:cNvPr id="4" name="Group 13"/>
            <p:cNvGrpSpPr/>
            <p:nvPr/>
          </p:nvGrpSpPr>
          <p:grpSpPr>
            <a:xfrm>
              <a:off x="817687" y="1579712"/>
              <a:ext cx="3654218" cy="821715"/>
              <a:chOff x="559557" y="1228299"/>
              <a:chExt cx="2743201" cy="821715"/>
            </a:xfrm>
          </p:grpSpPr>
          <p:sp>
            <p:nvSpPr>
              <p:cNvPr id="13" name="Rectangle 12"/>
              <p:cNvSpPr/>
              <p:nvPr/>
            </p:nvSpPr>
            <p:spPr>
              <a:xfrm>
                <a:off x="559557" y="1228299"/>
                <a:ext cx="2743201" cy="428205"/>
              </a:xfrm>
              <a:prstGeom prst="rect">
                <a:avLst/>
              </a:prstGeom>
              <a:solidFill>
                <a:schemeClr val="accent2">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799" b="1">
                    <a:latin typeface="Arial" panose="020B0604020202020204" pitchFamily="34" charset="0"/>
                    <a:cs typeface="Arial" panose="020B0604020202020204" pitchFamily="34" charset="0"/>
                  </a:rPr>
                  <a:t>IFRS Standards</a:t>
                </a:r>
                <a:endParaRPr lang="en-US" sz="1799" b="1" dirty="0">
                  <a:latin typeface="Arial" panose="020B0604020202020204" pitchFamily="34" charset="0"/>
                  <a:cs typeface="Arial" panose="020B0604020202020204" pitchFamily="34" charset="0"/>
                </a:endParaRPr>
              </a:p>
            </p:txBody>
          </p:sp>
          <p:sp>
            <p:nvSpPr>
              <p:cNvPr id="14" name="Rectangle 13"/>
              <p:cNvSpPr/>
              <p:nvPr/>
            </p:nvSpPr>
            <p:spPr>
              <a:xfrm>
                <a:off x="559558" y="1656504"/>
                <a:ext cx="2743200" cy="393510"/>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350" b="1" dirty="0">
                    <a:latin typeface="Arial" panose="020B0604020202020204" pitchFamily="34" charset="0"/>
                    <a:cs typeface="Arial" panose="020B0604020202020204" pitchFamily="34" charset="0"/>
                  </a:rPr>
                  <a:t>EFEKTIF </a:t>
                </a:r>
                <a:r>
                  <a:rPr lang="en-US" sz="1350" b="1">
                    <a:latin typeface="Arial" panose="020B0604020202020204" pitchFamily="34" charset="0"/>
                    <a:cs typeface="Arial" panose="020B0604020202020204" pitchFamily="34" charset="0"/>
                  </a:rPr>
                  <a:t>PER 1 JANUARI 2019</a:t>
                </a:r>
                <a:endParaRPr lang="en-US" sz="1350" b="1" dirty="0">
                  <a:latin typeface="Arial" panose="020B0604020202020204" pitchFamily="34" charset="0"/>
                  <a:cs typeface="Arial" panose="020B0604020202020204" pitchFamily="34" charset="0"/>
                </a:endParaRPr>
              </a:p>
            </p:txBody>
          </p:sp>
        </p:grpSp>
        <p:grpSp>
          <p:nvGrpSpPr>
            <p:cNvPr id="5" name="Group 14"/>
            <p:cNvGrpSpPr/>
            <p:nvPr/>
          </p:nvGrpSpPr>
          <p:grpSpPr>
            <a:xfrm>
              <a:off x="7618590" y="1601892"/>
              <a:ext cx="3799658" cy="799534"/>
              <a:chOff x="4492388" y="1257869"/>
              <a:chExt cx="2852382" cy="799534"/>
            </a:xfrm>
          </p:grpSpPr>
          <p:sp>
            <p:nvSpPr>
              <p:cNvPr id="11" name="Rectangle 10"/>
              <p:cNvSpPr/>
              <p:nvPr/>
            </p:nvSpPr>
            <p:spPr>
              <a:xfrm>
                <a:off x="4492388" y="1257869"/>
                <a:ext cx="2852382" cy="406024"/>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799" b="1">
                    <a:latin typeface="Arial" panose="020B0604020202020204" pitchFamily="34" charset="0"/>
                    <a:cs typeface="Arial" panose="020B0604020202020204" pitchFamily="34" charset="0"/>
                  </a:rPr>
                  <a:t>SAK</a:t>
                </a:r>
                <a:endParaRPr lang="en-US" sz="1799" b="1" dirty="0">
                  <a:latin typeface="Arial" panose="020B0604020202020204" pitchFamily="34" charset="0"/>
                  <a:cs typeface="Arial" panose="020B0604020202020204" pitchFamily="34" charset="0"/>
                </a:endParaRPr>
              </a:p>
            </p:txBody>
          </p:sp>
          <p:sp>
            <p:nvSpPr>
              <p:cNvPr id="12" name="Rectangle 11"/>
              <p:cNvSpPr/>
              <p:nvPr/>
            </p:nvSpPr>
            <p:spPr>
              <a:xfrm>
                <a:off x="4492388" y="1663893"/>
                <a:ext cx="2852382" cy="393510"/>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425" b="1" dirty="0">
                    <a:latin typeface="Arial" panose="020B0604020202020204" pitchFamily="34" charset="0"/>
                    <a:cs typeface="Arial" panose="020B0604020202020204" pitchFamily="34" charset="0"/>
                  </a:rPr>
                  <a:t>EFEKTIF PER 1 </a:t>
                </a:r>
                <a:r>
                  <a:rPr lang="en-US" sz="1425" b="1">
                    <a:latin typeface="Arial" panose="020B0604020202020204" pitchFamily="34" charset="0"/>
                    <a:cs typeface="Arial" panose="020B0604020202020204" pitchFamily="34" charset="0"/>
                  </a:rPr>
                  <a:t>JANUARI 2020</a:t>
                </a:r>
                <a:endParaRPr lang="en-US" sz="1425" b="1" dirty="0">
                  <a:latin typeface="Arial" panose="020B0604020202020204" pitchFamily="34" charset="0"/>
                  <a:cs typeface="Arial" panose="020B0604020202020204" pitchFamily="34" charset="0"/>
                </a:endParaRPr>
              </a:p>
            </p:txBody>
          </p:sp>
        </p:grpSp>
        <p:sp>
          <p:nvSpPr>
            <p:cNvPr id="7" name="Rectangle 6"/>
            <p:cNvSpPr/>
            <p:nvPr/>
          </p:nvSpPr>
          <p:spPr>
            <a:xfrm>
              <a:off x="3456844" y="992857"/>
              <a:ext cx="5108631" cy="411705"/>
            </a:xfrm>
            <a:prstGeom prst="rect">
              <a:avLst/>
            </a:prstGeom>
            <a:solidFill>
              <a:schemeClr val="accent3">
                <a:lumMod val="40000"/>
                <a:lumOff val="6000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lang="en-US" sz="1998" b="1" dirty="0">
                  <a:latin typeface="Arial" panose="020B0604020202020204" pitchFamily="34" charset="0"/>
                  <a:cs typeface="Arial" panose="020B0604020202020204" pitchFamily="34" charset="0"/>
                </a:rPr>
                <a:t>Gap 1 tahun</a:t>
              </a:r>
            </a:p>
          </p:txBody>
        </p:sp>
        <p:cxnSp>
          <p:nvCxnSpPr>
            <p:cNvPr id="8" name="Straight Arrow Connector 7"/>
            <p:cNvCxnSpPr>
              <a:endCxn id="7" idx="2"/>
            </p:cNvCxnSpPr>
            <p:nvPr/>
          </p:nvCxnSpPr>
          <p:spPr>
            <a:xfrm rot="5400000" flipH="1" flipV="1">
              <a:off x="5784739" y="1627952"/>
              <a:ext cx="449810" cy="3029"/>
            </a:xfrm>
            <a:prstGeom prst="straightConnector1">
              <a:avLst/>
            </a:prstGeom>
            <a:ln>
              <a:prstDash val="sysDash"/>
              <a:tailEnd type="arrow"/>
            </a:ln>
          </p:spPr>
          <p:style>
            <a:lnRef idx="2">
              <a:schemeClr val="dk1"/>
            </a:lnRef>
            <a:fillRef idx="0">
              <a:schemeClr val="dk1"/>
            </a:fillRef>
            <a:effectRef idx="1">
              <a:schemeClr val="dk1"/>
            </a:effectRef>
            <a:fontRef idx="minor">
              <a:schemeClr val="tx1"/>
            </a:fontRef>
          </p:style>
        </p:cxnSp>
      </p:gr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0366" y="3396701"/>
            <a:ext cx="1566463" cy="2166184"/>
          </a:xfrm>
          <a:prstGeom prst="rect">
            <a:avLst/>
          </a:prstGeom>
        </p:spPr>
      </p:pic>
      <p:grpSp>
        <p:nvGrpSpPr>
          <p:cNvPr id="10" name="Group 9"/>
          <p:cNvGrpSpPr/>
          <p:nvPr/>
        </p:nvGrpSpPr>
        <p:grpSpPr>
          <a:xfrm>
            <a:off x="5921062" y="3359534"/>
            <a:ext cx="2743200" cy="2221201"/>
            <a:chOff x="7894749" y="3336378"/>
            <a:chExt cx="3657600" cy="2961601"/>
          </a:xfrm>
        </p:grpSpPr>
        <p:grpSp>
          <p:nvGrpSpPr>
            <p:cNvPr id="19" name="Group 18"/>
            <p:cNvGrpSpPr/>
            <p:nvPr/>
          </p:nvGrpSpPr>
          <p:grpSpPr>
            <a:xfrm>
              <a:off x="8624384" y="3336378"/>
              <a:ext cx="2232929" cy="2961601"/>
              <a:chOff x="8559989" y="3349257"/>
              <a:chExt cx="2232929" cy="2961601"/>
            </a:xfrm>
          </p:grpSpPr>
          <p:grpSp>
            <p:nvGrpSpPr>
              <p:cNvPr id="17" name="Group 16"/>
              <p:cNvGrpSpPr/>
              <p:nvPr/>
            </p:nvGrpSpPr>
            <p:grpSpPr>
              <a:xfrm>
                <a:off x="8559989" y="3349257"/>
                <a:ext cx="2232929" cy="2961601"/>
                <a:chOff x="8080304" y="3214347"/>
                <a:chExt cx="2421758" cy="3258300"/>
              </a:xfrm>
            </p:grpSpPr>
            <p:sp>
              <p:nvSpPr>
                <p:cNvPr id="15" name="Rectangle 14"/>
                <p:cNvSpPr/>
                <p:nvPr/>
              </p:nvSpPr>
              <p:spPr>
                <a:xfrm>
                  <a:off x="8080304" y="3214347"/>
                  <a:ext cx="2421758" cy="32583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350"/>
                </a:p>
              </p:txBody>
            </p:sp>
            <p:pic>
              <p:nvPicPr>
                <p:cNvPr id="16" name="Picture 15"/>
                <p:cNvPicPr>
                  <a:picLocks noChangeAspect="1"/>
                </p:cNvPicPr>
                <p:nvPr/>
              </p:nvPicPr>
              <p:blipFill>
                <a:blip r:embed="rId3"/>
                <a:stretch>
                  <a:fillRect/>
                </a:stretch>
              </p:blipFill>
              <p:spPr>
                <a:xfrm>
                  <a:off x="8170416" y="3328884"/>
                  <a:ext cx="2301666" cy="3143763"/>
                </a:xfrm>
                <a:prstGeom prst="rect">
                  <a:avLst/>
                </a:prstGeom>
              </p:spPr>
            </p:pic>
          </p:grpSp>
          <p:sp>
            <p:nvSpPr>
              <p:cNvPr id="18" name="Flowchart: Process 17"/>
              <p:cNvSpPr/>
              <p:nvPr/>
            </p:nvSpPr>
            <p:spPr>
              <a:xfrm>
                <a:off x="9683646" y="4976734"/>
                <a:ext cx="944380" cy="239843"/>
              </a:xfrm>
              <a:prstGeom prst="flowChartProcess">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a:p>
            </p:txBody>
          </p:sp>
        </p:grpSp>
        <p:sp>
          <p:nvSpPr>
            <p:cNvPr id="21" name="Rectangle 20"/>
            <p:cNvSpPr/>
            <p:nvPr/>
          </p:nvSpPr>
          <p:spPr>
            <a:xfrm>
              <a:off x="7894749" y="5203698"/>
              <a:ext cx="3657600" cy="617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a:solidFill>
                    <a:schemeClr val="tx1"/>
                  </a:solidFill>
                  <a:latin typeface="Arial" panose="020B0604020202020204" pitchFamily="34" charset="0"/>
                  <a:cs typeface="Arial" panose="020B0604020202020204" pitchFamily="34" charset="0"/>
                </a:rPr>
                <a:t>PSAK 73 </a:t>
              </a:r>
              <a:r>
                <a:rPr lang="en-US" sz="1350" b="1" i="1">
                  <a:solidFill>
                    <a:schemeClr val="tx1"/>
                  </a:solidFill>
                  <a:latin typeface="Arial" panose="020B0604020202020204" pitchFamily="34" charset="0"/>
                  <a:cs typeface="Arial" panose="020B0604020202020204" pitchFamily="34" charset="0"/>
                </a:rPr>
                <a:t>Sewa</a:t>
              </a:r>
            </a:p>
          </p:txBody>
        </p:sp>
      </p:grpSp>
      <p:grpSp>
        <p:nvGrpSpPr>
          <p:cNvPr id="22" name="Group 137"/>
          <p:cNvGrpSpPr/>
          <p:nvPr/>
        </p:nvGrpSpPr>
        <p:grpSpPr>
          <a:xfrm>
            <a:off x="4334915" y="2884539"/>
            <a:ext cx="342364" cy="399749"/>
            <a:chOff x="6772276" y="3408363"/>
            <a:chExt cx="601663" cy="720725"/>
          </a:xfrm>
        </p:grpSpPr>
        <p:sp>
          <p:nvSpPr>
            <p:cNvPr id="23" name="Freeform 95"/>
            <p:cNvSpPr>
              <a:spLocks noEditPoints="1"/>
            </p:cNvSpPr>
            <p:nvPr/>
          </p:nvSpPr>
          <p:spPr bwMode="auto">
            <a:xfrm>
              <a:off x="6772276" y="3408363"/>
              <a:ext cx="601663" cy="720725"/>
            </a:xfrm>
            <a:custGeom>
              <a:avLst/>
              <a:gdLst/>
              <a:ahLst/>
              <a:cxnLst>
                <a:cxn ang="0">
                  <a:pos x="152" y="176"/>
                </a:cxn>
                <a:cxn ang="0">
                  <a:pos x="144" y="176"/>
                </a:cxn>
                <a:cxn ang="0">
                  <a:pos x="144" y="168"/>
                </a:cxn>
                <a:cxn ang="0">
                  <a:pos x="91" y="96"/>
                </a:cxn>
                <a:cxn ang="0">
                  <a:pos x="144" y="24"/>
                </a:cxn>
                <a:cxn ang="0">
                  <a:pos x="144" y="16"/>
                </a:cxn>
                <a:cxn ang="0">
                  <a:pos x="152" y="16"/>
                </a:cxn>
                <a:cxn ang="0">
                  <a:pos x="160" y="8"/>
                </a:cxn>
                <a:cxn ang="0">
                  <a:pos x="152" y="0"/>
                </a:cxn>
                <a:cxn ang="0">
                  <a:pos x="8" y="0"/>
                </a:cxn>
                <a:cxn ang="0">
                  <a:pos x="0" y="8"/>
                </a:cxn>
                <a:cxn ang="0">
                  <a:pos x="8" y="16"/>
                </a:cxn>
                <a:cxn ang="0">
                  <a:pos x="16" y="16"/>
                </a:cxn>
                <a:cxn ang="0">
                  <a:pos x="16" y="24"/>
                </a:cxn>
                <a:cxn ang="0">
                  <a:pos x="69" y="96"/>
                </a:cxn>
                <a:cxn ang="0">
                  <a:pos x="16" y="168"/>
                </a:cxn>
                <a:cxn ang="0">
                  <a:pos x="16" y="176"/>
                </a:cxn>
                <a:cxn ang="0">
                  <a:pos x="8" y="176"/>
                </a:cxn>
                <a:cxn ang="0">
                  <a:pos x="0" y="184"/>
                </a:cxn>
                <a:cxn ang="0">
                  <a:pos x="8" y="192"/>
                </a:cxn>
                <a:cxn ang="0">
                  <a:pos x="152" y="192"/>
                </a:cxn>
                <a:cxn ang="0">
                  <a:pos x="160" y="184"/>
                </a:cxn>
                <a:cxn ang="0">
                  <a:pos x="152" y="176"/>
                </a:cxn>
                <a:cxn ang="0">
                  <a:pos x="136" y="176"/>
                </a:cxn>
                <a:cxn ang="0">
                  <a:pos x="24" y="176"/>
                </a:cxn>
                <a:cxn ang="0">
                  <a:pos x="24" y="168"/>
                </a:cxn>
                <a:cxn ang="0">
                  <a:pos x="56" y="121"/>
                </a:cxn>
                <a:cxn ang="0">
                  <a:pos x="76" y="96"/>
                </a:cxn>
                <a:cxn ang="0">
                  <a:pos x="56" y="71"/>
                </a:cxn>
                <a:cxn ang="0">
                  <a:pos x="24" y="24"/>
                </a:cxn>
                <a:cxn ang="0">
                  <a:pos x="24" y="16"/>
                </a:cxn>
                <a:cxn ang="0">
                  <a:pos x="136" y="16"/>
                </a:cxn>
                <a:cxn ang="0">
                  <a:pos x="136" y="24"/>
                </a:cxn>
                <a:cxn ang="0">
                  <a:pos x="104" y="71"/>
                </a:cxn>
                <a:cxn ang="0">
                  <a:pos x="84" y="96"/>
                </a:cxn>
                <a:cxn ang="0">
                  <a:pos x="104" y="121"/>
                </a:cxn>
                <a:cxn ang="0">
                  <a:pos x="136" y="168"/>
                </a:cxn>
                <a:cxn ang="0">
                  <a:pos x="136" y="176"/>
                </a:cxn>
              </a:cxnLst>
              <a:rect l="0" t="0" r="r" b="b"/>
              <a:pathLst>
                <a:path w="160" h="192">
                  <a:moveTo>
                    <a:pt x="152" y="176"/>
                  </a:moveTo>
                  <a:cubicBezTo>
                    <a:pt x="144" y="176"/>
                    <a:pt x="144" y="176"/>
                    <a:pt x="144" y="176"/>
                  </a:cubicBezTo>
                  <a:cubicBezTo>
                    <a:pt x="144" y="176"/>
                    <a:pt x="144" y="170"/>
                    <a:pt x="144" y="168"/>
                  </a:cubicBezTo>
                  <a:cubicBezTo>
                    <a:pt x="144" y="124"/>
                    <a:pt x="91" y="112"/>
                    <a:pt x="91" y="96"/>
                  </a:cubicBezTo>
                  <a:cubicBezTo>
                    <a:pt x="91" y="80"/>
                    <a:pt x="144" y="68"/>
                    <a:pt x="144" y="24"/>
                  </a:cubicBezTo>
                  <a:cubicBezTo>
                    <a:pt x="144" y="22"/>
                    <a:pt x="144" y="16"/>
                    <a:pt x="144" y="16"/>
                  </a:cubicBezTo>
                  <a:cubicBezTo>
                    <a:pt x="152" y="16"/>
                    <a:pt x="152" y="16"/>
                    <a:pt x="152" y="16"/>
                  </a:cubicBezTo>
                  <a:cubicBezTo>
                    <a:pt x="156" y="16"/>
                    <a:pt x="160" y="12"/>
                    <a:pt x="160" y="8"/>
                  </a:cubicBezTo>
                  <a:cubicBezTo>
                    <a:pt x="160" y="4"/>
                    <a:pt x="156" y="0"/>
                    <a:pt x="152" y="0"/>
                  </a:cubicBezTo>
                  <a:cubicBezTo>
                    <a:pt x="8" y="0"/>
                    <a:pt x="8" y="0"/>
                    <a:pt x="8" y="0"/>
                  </a:cubicBezTo>
                  <a:cubicBezTo>
                    <a:pt x="4" y="0"/>
                    <a:pt x="0" y="4"/>
                    <a:pt x="0" y="8"/>
                  </a:cubicBezTo>
                  <a:cubicBezTo>
                    <a:pt x="0" y="12"/>
                    <a:pt x="4" y="16"/>
                    <a:pt x="8" y="16"/>
                  </a:cubicBezTo>
                  <a:cubicBezTo>
                    <a:pt x="16" y="16"/>
                    <a:pt x="16" y="16"/>
                    <a:pt x="16" y="16"/>
                  </a:cubicBezTo>
                  <a:cubicBezTo>
                    <a:pt x="16" y="16"/>
                    <a:pt x="16" y="22"/>
                    <a:pt x="16" y="24"/>
                  </a:cubicBezTo>
                  <a:cubicBezTo>
                    <a:pt x="16" y="68"/>
                    <a:pt x="69" y="80"/>
                    <a:pt x="69" y="96"/>
                  </a:cubicBezTo>
                  <a:cubicBezTo>
                    <a:pt x="69" y="112"/>
                    <a:pt x="16" y="124"/>
                    <a:pt x="16" y="168"/>
                  </a:cubicBezTo>
                  <a:cubicBezTo>
                    <a:pt x="16" y="170"/>
                    <a:pt x="16" y="176"/>
                    <a:pt x="16" y="176"/>
                  </a:cubicBezTo>
                  <a:cubicBezTo>
                    <a:pt x="8" y="176"/>
                    <a:pt x="8" y="176"/>
                    <a:pt x="8" y="176"/>
                  </a:cubicBezTo>
                  <a:cubicBezTo>
                    <a:pt x="4" y="176"/>
                    <a:pt x="0" y="180"/>
                    <a:pt x="0" y="184"/>
                  </a:cubicBezTo>
                  <a:cubicBezTo>
                    <a:pt x="0" y="188"/>
                    <a:pt x="4" y="192"/>
                    <a:pt x="8" y="192"/>
                  </a:cubicBezTo>
                  <a:cubicBezTo>
                    <a:pt x="152" y="192"/>
                    <a:pt x="152" y="192"/>
                    <a:pt x="152" y="192"/>
                  </a:cubicBezTo>
                  <a:cubicBezTo>
                    <a:pt x="156" y="192"/>
                    <a:pt x="160" y="188"/>
                    <a:pt x="160" y="184"/>
                  </a:cubicBezTo>
                  <a:cubicBezTo>
                    <a:pt x="160" y="180"/>
                    <a:pt x="156" y="176"/>
                    <a:pt x="152" y="176"/>
                  </a:cubicBezTo>
                  <a:close/>
                  <a:moveTo>
                    <a:pt x="136" y="176"/>
                  </a:moveTo>
                  <a:cubicBezTo>
                    <a:pt x="24" y="176"/>
                    <a:pt x="24" y="176"/>
                    <a:pt x="24" y="176"/>
                  </a:cubicBezTo>
                  <a:cubicBezTo>
                    <a:pt x="24" y="168"/>
                    <a:pt x="24" y="168"/>
                    <a:pt x="24" y="168"/>
                  </a:cubicBezTo>
                  <a:cubicBezTo>
                    <a:pt x="24" y="145"/>
                    <a:pt x="42" y="131"/>
                    <a:pt x="56" y="121"/>
                  </a:cubicBezTo>
                  <a:cubicBezTo>
                    <a:pt x="67" y="113"/>
                    <a:pt x="76" y="106"/>
                    <a:pt x="76" y="96"/>
                  </a:cubicBezTo>
                  <a:cubicBezTo>
                    <a:pt x="76" y="86"/>
                    <a:pt x="67" y="79"/>
                    <a:pt x="56" y="71"/>
                  </a:cubicBezTo>
                  <a:cubicBezTo>
                    <a:pt x="42" y="61"/>
                    <a:pt x="24" y="47"/>
                    <a:pt x="24" y="24"/>
                  </a:cubicBezTo>
                  <a:cubicBezTo>
                    <a:pt x="24" y="16"/>
                    <a:pt x="24" y="16"/>
                    <a:pt x="24" y="16"/>
                  </a:cubicBezTo>
                  <a:cubicBezTo>
                    <a:pt x="136" y="16"/>
                    <a:pt x="136" y="16"/>
                    <a:pt x="136" y="16"/>
                  </a:cubicBezTo>
                  <a:cubicBezTo>
                    <a:pt x="136" y="24"/>
                    <a:pt x="136" y="24"/>
                    <a:pt x="136" y="24"/>
                  </a:cubicBezTo>
                  <a:cubicBezTo>
                    <a:pt x="136" y="47"/>
                    <a:pt x="118" y="61"/>
                    <a:pt x="104" y="71"/>
                  </a:cubicBezTo>
                  <a:cubicBezTo>
                    <a:pt x="93" y="79"/>
                    <a:pt x="84" y="86"/>
                    <a:pt x="84" y="96"/>
                  </a:cubicBezTo>
                  <a:cubicBezTo>
                    <a:pt x="84" y="106"/>
                    <a:pt x="93" y="113"/>
                    <a:pt x="104" y="121"/>
                  </a:cubicBezTo>
                  <a:cubicBezTo>
                    <a:pt x="118" y="131"/>
                    <a:pt x="136" y="145"/>
                    <a:pt x="136" y="168"/>
                  </a:cubicBezTo>
                  <a:lnTo>
                    <a:pt x="136" y="176"/>
                  </a:lnTo>
                  <a:close/>
                </a:path>
              </a:pathLst>
            </a:custGeom>
            <a:solidFill>
              <a:srgbClr val="4D4D4D"/>
            </a:solidFill>
            <a:ln w="9525">
              <a:noFill/>
              <a:round/>
              <a:headEnd/>
              <a:tailEnd/>
            </a:ln>
          </p:spPr>
          <p:txBody>
            <a:bodyPr vert="horz" wrap="square" lIns="68580" tIns="34290" rIns="68580" bIns="34290" numCol="1" anchor="t" anchorCtr="0" compatLnSpc="1">
              <a:prstTxWarp prst="textNoShape">
                <a:avLst/>
              </a:prstTxWarp>
            </a:bodyPr>
            <a:lstStyle/>
            <a:p>
              <a:endParaRPr lang="en-GB" sz="1350" dirty="0"/>
            </a:p>
          </p:txBody>
        </p:sp>
        <p:sp>
          <p:nvSpPr>
            <p:cNvPr id="24" name="Freeform 96"/>
            <p:cNvSpPr>
              <a:spLocks/>
            </p:cNvSpPr>
            <p:nvPr/>
          </p:nvSpPr>
          <p:spPr bwMode="auto">
            <a:xfrm>
              <a:off x="6892926" y="3889376"/>
              <a:ext cx="360363" cy="150813"/>
            </a:xfrm>
            <a:custGeom>
              <a:avLst/>
              <a:gdLst/>
              <a:ahLst/>
              <a:cxnLst>
                <a:cxn ang="0">
                  <a:pos x="48" y="0"/>
                </a:cxn>
                <a:cxn ang="0">
                  <a:pos x="0" y="40"/>
                </a:cxn>
                <a:cxn ang="0">
                  <a:pos x="96" y="40"/>
                </a:cxn>
                <a:cxn ang="0">
                  <a:pos x="48" y="0"/>
                </a:cxn>
              </a:cxnLst>
              <a:rect l="0" t="0" r="r" b="b"/>
              <a:pathLst>
                <a:path w="96" h="40">
                  <a:moveTo>
                    <a:pt x="48" y="0"/>
                  </a:moveTo>
                  <a:cubicBezTo>
                    <a:pt x="40" y="0"/>
                    <a:pt x="4" y="25"/>
                    <a:pt x="0" y="40"/>
                  </a:cubicBezTo>
                  <a:cubicBezTo>
                    <a:pt x="96" y="40"/>
                    <a:pt x="96" y="40"/>
                    <a:pt x="96" y="40"/>
                  </a:cubicBezTo>
                  <a:cubicBezTo>
                    <a:pt x="92" y="25"/>
                    <a:pt x="56" y="0"/>
                    <a:pt x="48" y="0"/>
                  </a:cubicBezTo>
                  <a:close/>
                </a:path>
              </a:pathLst>
            </a:custGeom>
            <a:solidFill>
              <a:srgbClr val="5A9EE2"/>
            </a:solidFill>
            <a:ln w="9525">
              <a:noFill/>
              <a:round/>
              <a:headEnd/>
              <a:tailEnd/>
            </a:ln>
          </p:spPr>
          <p:txBody>
            <a:bodyPr vert="horz" wrap="square" lIns="68580" tIns="34290" rIns="68580" bIns="34290" numCol="1" anchor="t" anchorCtr="0" compatLnSpc="1">
              <a:prstTxWarp prst="textNoShape">
                <a:avLst/>
              </a:prstTxWarp>
            </a:bodyPr>
            <a:lstStyle/>
            <a:p>
              <a:endParaRPr lang="en-GB" sz="1350" dirty="0"/>
            </a:p>
          </p:txBody>
        </p:sp>
        <p:sp>
          <p:nvSpPr>
            <p:cNvPr id="25" name="Freeform 97"/>
            <p:cNvSpPr>
              <a:spLocks/>
            </p:cNvSpPr>
            <p:nvPr/>
          </p:nvSpPr>
          <p:spPr bwMode="auto">
            <a:xfrm>
              <a:off x="6931026" y="3589338"/>
              <a:ext cx="285750" cy="127000"/>
            </a:xfrm>
            <a:custGeom>
              <a:avLst/>
              <a:gdLst/>
              <a:ahLst/>
              <a:cxnLst>
                <a:cxn ang="0">
                  <a:pos x="55" y="17"/>
                </a:cxn>
                <a:cxn ang="0">
                  <a:pos x="76" y="0"/>
                </a:cxn>
                <a:cxn ang="0">
                  <a:pos x="0" y="0"/>
                </a:cxn>
                <a:cxn ang="0">
                  <a:pos x="21" y="17"/>
                </a:cxn>
                <a:cxn ang="0">
                  <a:pos x="38" y="34"/>
                </a:cxn>
                <a:cxn ang="0">
                  <a:pos x="55" y="17"/>
                </a:cxn>
              </a:cxnLst>
              <a:rect l="0" t="0" r="r" b="b"/>
              <a:pathLst>
                <a:path w="76" h="34">
                  <a:moveTo>
                    <a:pt x="55" y="17"/>
                  </a:moveTo>
                  <a:cubicBezTo>
                    <a:pt x="62" y="12"/>
                    <a:pt x="71" y="7"/>
                    <a:pt x="76" y="0"/>
                  </a:cubicBezTo>
                  <a:cubicBezTo>
                    <a:pt x="0" y="0"/>
                    <a:pt x="0" y="0"/>
                    <a:pt x="0" y="0"/>
                  </a:cubicBezTo>
                  <a:cubicBezTo>
                    <a:pt x="5" y="7"/>
                    <a:pt x="14" y="12"/>
                    <a:pt x="21" y="17"/>
                  </a:cubicBezTo>
                  <a:cubicBezTo>
                    <a:pt x="27" y="22"/>
                    <a:pt x="34" y="28"/>
                    <a:pt x="38" y="34"/>
                  </a:cubicBezTo>
                  <a:cubicBezTo>
                    <a:pt x="42" y="28"/>
                    <a:pt x="49" y="22"/>
                    <a:pt x="55" y="17"/>
                  </a:cubicBezTo>
                  <a:close/>
                </a:path>
              </a:pathLst>
            </a:custGeom>
            <a:solidFill>
              <a:srgbClr val="5A9EE2"/>
            </a:solidFill>
            <a:ln w="9525">
              <a:noFill/>
              <a:round/>
              <a:headEnd/>
              <a:tailEnd/>
            </a:ln>
          </p:spPr>
          <p:txBody>
            <a:bodyPr vert="horz" wrap="square" lIns="68580" tIns="34290" rIns="68580" bIns="34290" numCol="1" anchor="t" anchorCtr="0" compatLnSpc="1">
              <a:prstTxWarp prst="textNoShape">
                <a:avLst/>
              </a:prstTxWarp>
            </a:bodyPr>
            <a:lstStyle/>
            <a:p>
              <a:endParaRPr lang="en-GB" sz="1350" dirty="0"/>
            </a:p>
          </p:txBody>
        </p:sp>
      </p:grpSp>
      <p:sp>
        <p:nvSpPr>
          <p:cNvPr id="26" name="Title 25"/>
          <p:cNvSpPr>
            <a:spLocks noGrp="1"/>
          </p:cNvSpPr>
          <p:nvPr>
            <p:ph type="title"/>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53566220-03D5-4B74-9E24-5963818B9351}" type="slidenum">
              <a:rPr lang="en-US" smtClean="0"/>
              <a:pPr>
                <a:defRPr/>
              </a:pPr>
              <a:t>21</a:t>
            </a:fld>
            <a:endParaRPr lang="en-US" dirty="0"/>
          </a:p>
        </p:txBody>
      </p:sp>
      <p:sp>
        <p:nvSpPr>
          <p:cNvPr id="9" name="Oval Callout 8"/>
          <p:cNvSpPr/>
          <p:nvPr/>
        </p:nvSpPr>
        <p:spPr>
          <a:xfrm>
            <a:off x="3657590" y="3768897"/>
            <a:ext cx="2182091" cy="1222709"/>
          </a:xfrm>
          <a:prstGeom prst="wedgeEllipseCallout">
            <a:avLst>
              <a:gd name="adj1" fmla="val 47519"/>
              <a:gd name="adj2" fmla="val -9993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125">
                <a:solidFill>
                  <a:srgbClr val="C00000"/>
                </a:solidFill>
                <a:latin typeface="Arial" panose="020B0604020202020204" pitchFamily="34" charset="0"/>
                <a:cs typeface="Arial" panose="020B0604020202020204" pitchFamily="34" charset="0"/>
              </a:rPr>
              <a:t>Penerapan dini diperkenankan jika PSAK 72: </a:t>
            </a:r>
            <a:r>
              <a:rPr lang="en-US" sz="1125" i="1">
                <a:solidFill>
                  <a:srgbClr val="C00000"/>
                </a:solidFill>
                <a:latin typeface="Arial" panose="020B0604020202020204" pitchFamily="34" charset="0"/>
                <a:cs typeface="Arial" panose="020B0604020202020204" pitchFamily="34" charset="0"/>
              </a:rPr>
              <a:t>Pendapatan dari Kontrak dengan Pelanggan</a:t>
            </a:r>
            <a:r>
              <a:rPr lang="en-US" sz="1125">
                <a:solidFill>
                  <a:srgbClr val="C00000"/>
                </a:solidFill>
                <a:latin typeface="Arial" panose="020B0604020202020204" pitchFamily="34" charset="0"/>
                <a:cs typeface="Arial" panose="020B0604020202020204" pitchFamily="34" charset="0"/>
              </a:rPr>
              <a:t> telah diterapkan.</a:t>
            </a:r>
          </a:p>
        </p:txBody>
      </p:sp>
    </p:spTree>
    <p:extLst>
      <p:ext uri="{BB962C8B-B14F-4D97-AF65-F5344CB8AC3E}">
        <p14:creationId xmlns:p14="http://schemas.microsoft.com/office/powerpoint/2010/main" val="1810880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GB" sz="2700" b="1">
                <a:latin typeface="Arial" panose="020B0604020202020204" pitchFamily="34" charset="0"/>
                <a:cs typeface="Arial" panose="020B0604020202020204" pitchFamily="34" charset="0"/>
              </a:rPr>
              <a:t>KETENTUAN TRANSISI</a:t>
            </a:r>
            <a:endParaRPr lang="en-GB" sz="2700" b="1"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2F01099A-8666-4D69-9A28-44A4B44C351D}" type="slidenum">
              <a:rPr lang="en-US" smtClean="0"/>
              <a:pPr/>
              <a:t>22</a:t>
            </a:fld>
            <a:endParaRPr lang="en-US" dirty="0"/>
          </a:p>
        </p:txBody>
      </p:sp>
      <p:grpSp>
        <p:nvGrpSpPr>
          <p:cNvPr id="13" name="Group 12"/>
          <p:cNvGrpSpPr/>
          <p:nvPr/>
        </p:nvGrpSpPr>
        <p:grpSpPr>
          <a:xfrm>
            <a:off x="136364" y="1793122"/>
            <a:ext cx="8868101" cy="3989711"/>
            <a:chOff x="181818" y="1520954"/>
            <a:chExt cx="11824135" cy="5319613"/>
          </a:xfrm>
        </p:grpSpPr>
        <p:sp>
          <p:nvSpPr>
            <p:cNvPr id="14" name="Rounded Rectangle 13"/>
            <p:cNvSpPr/>
            <p:nvPr/>
          </p:nvSpPr>
          <p:spPr>
            <a:xfrm>
              <a:off x="181819" y="1520954"/>
              <a:ext cx="11729131" cy="1317249"/>
            </a:xfrm>
            <a:prstGeom prst="roundRect">
              <a:avLst/>
            </a:prstGeom>
            <a:solidFill>
              <a:srgbClr val="E36877"/>
            </a:solidFill>
            <a:ln>
              <a:solidFill>
                <a:srgbClr val="E368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00">
                  <a:latin typeface="Arial" panose="020B0604020202020204" pitchFamily="34" charset="0"/>
                  <a:cs typeface="Arial" panose="020B0604020202020204" pitchFamily="34" charset="0"/>
                </a:rPr>
                <a:t>Langkah 1: Mengidentifikasi Populasi Kontrak</a:t>
              </a:r>
            </a:p>
            <a:p>
              <a:pPr marL="342900" indent="-342900">
                <a:buAutoNum type="arabicPeriod"/>
              </a:pPr>
              <a:r>
                <a:rPr lang="en-GB" sz="1425">
                  <a:latin typeface="Arial" panose="020B0604020202020204" pitchFamily="34" charset="0"/>
                  <a:cs typeface="Arial" panose="020B0604020202020204" pitchFamily="34" charset="0"/>
                </a:rPr>
                <a:t>Menilai kembali definisi sewa (pada seluruh kontrak yang ada saat ini atau hanya untuk kontrak yang disepakati pada/setelah tanggal penerapan awal).</a:t>
              </a:r>
            </a:p>
            <a:p>
              <a:pPr marL="342900" indent="-342900">
                <a:buAutoNum type="arabicPeriod"/>
              </a:pPr>
              <a:r>
                <a:rPr lang="en-GB" sz="1425">
                  <a:latin typeface="Arial" panose="020B0604020202020204" pitchFamily="34" charset="0"/>
                  <a:cs typeface="Arial" panose="020B0604020202020204" pitchFamily="34" charset="0"/>
                </a:rPr>
                <a:t>Menerapkan pengecualian pengakuan (untuk sewa jangka-pendek atau sewa aset bernilai-rendah).</a:t>
              </a:r>
              <a:endParaRPr lang="en-GB" sz="1425" dirty="0">
                <a:latin typeface="Arial" panose="020B0604020202020204" pitchFamily="34" charset="0"/>
                <a:cs typeface="Arial" panose="020B0604020202020204" pitchFamily="34" charset="0"/>
              </a:endParaRPr>
            </a:p>
          </p:txBody>
        </p:sp>
        <p:sp>
          <p:nvSpPr>
            <p:cNvPr id="8" name="Down Arrow 7"/>
            <p:cNvSpPr/>
            <p:nvPr/>
          </p:nvSpPr>
          <p:spPr>
            <a:xfrm>
              <a:off x="5545777" y="2838203"/>
              <a:ext cx="500606" cy="439387"/>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sz="1350"/>
            </a:p>
          </p:txBody>
        </p:sp>
        <p:sp>
          <p:nvSpPr>
            <p:cNvPr id="16" name="Rounded Rectangle 15"/>
            <p:cNvSpPr/>
            <p:nvPr/>
          </p:nvSpPr>
          <p:spPr>
            <a:xfrm>
              <a:off x="181818" y="3277590"/>
              <a:ext cx="11729131" cy="600710"/>
            </a:xfrm>
            <a:prstGeom prst="roundRect">
              <a:avLst/>
            </a:prstGeom>
            <a:solidFill>
              <a:srgbClr val="EAAA00"/>
            </a:solidFill>
            <a:ln>
              <a:solidFill>
                <a:srgbClr val="EAA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00">
                  <a:solidFill>
                    <a:schemeClr val="tx1"/>
                  </a:solidFill>
                  <a:latin typeface="Arial" panose="020B0604020202020204" pitchFamily="34" charset="0"/>
                  <a:cs typeface="Arial" panose="020B0604020202020204" pitchFamily="34" charset="0"/>
                </a:rPr>
                <a:t>Langkah 2: Menentukan Ketentuan Transisi</a:t>
              </a:r>
              <a:endParaRPr lang="en-GB" sz="2100" dirty="0">
                <a:solidFill>
                  <a:schemeClr val="tx1"/>
                </a:solidFill>
                <a:latin typeface="Arial" panose="020B0604020202020204" pitchFamily="34" charset="0"/>
                <a:cs typeface="Arial" panose="020B0604020202020204" pitchFamily="34" charset="0"/>
              </a:endParaRPr>
            </a:p>
          </p:txBody>
        </p:sp>
        <p:sp>
          <p:nvSpPr>
            <p:cNvPr id="17" name="Rounded Rectangle 16"/>
            <p:cNvSpPr/>
            <p:nvPr/>
          </p:nvSpPr>
          <p:spPr>
            <a:xfrm>
              <a:off x="181819" y="3928194"/>
              <a:ext cx="4710816" cy="600710"/>
            </a:xfrm>
            <a:prstGeom prst="roundRect">
              <a:avLst/>
            </a:prstGeom>
            <a:solidFill>
              <a:srgbClr val="EAAA00"/>
            </a:solidFill>
            <a:ln>
              <a:solidFill>
                <a:srgbClr val="EAA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a:solidFill>
                    <a:schemeClr val="tx1"/>
                  </a:solidFill>
                  <a:latin typeface="Arial" panose="020B0604020202020204" pitchFamily="34" charset="0"/>
                  <a:cs typeface="Arial" panose="020B0604020202020204" pitchFamily="34" charset="0"/>
                </a:rPr>
                <a:t>Retrospektif Penuh</a:t>
              </a:r>
              <a:endParaRPr lang="en-GB" sz="1500" b="1" dirty="0">
                <a:solidFill>
                  <a:schemeClr val="tx1"/>
                </a:solidFill>
                <a:latin typeface="Arial" panose="020B0604020202020204" pitchFamily="34" charset="0"/>
                <a:cs typeface="Arial" panose="020B0604020202020204" pitchFamily="34" charset="0"/>
              </a:endParaRPr>
            </a:p>
          </p:txBody>
        </p:sp>
        <p:sp>
          <p:nvSpPr>
            <p:cNvPr id="10" name="TextBox 9"/>
            <p:cNvSpPr txBox="1"/>
            <p:nvPr/>
          </p:nvSpPr>
          <p:spPr>
            <a:xfrm>
              <a:off x="5498277" y="3956373"/>
              <a:ext cx="1188872" cy="553997"/>
            </a:xfrm>
            <a:prstGeom prst="rect">
              <a:avLst/>
            </a:prstGeom>
            <a:noFill/>
          </p:spPr>
          <p:txBody>
            <a:bodyPr wrap="none" rtlCol="0">
              <a:spAutoFit/>
            </a:bodyPr>
            <a:lstStyle/>
            <a:p>
              <a:r>
                <a:rPr lang="en-US" sz="2100" b="1">
                  <a:latin typeface="Arial" panose="020B0604020202020204" pitchFamily="34" charset="0"/>
                  <a:cs typeface="Arial" panose="020B0604020202020204" pitchFamily="34" charset="0"/>
                </a:rPr>
                <a:t>ATAU</a:t>
              </a:r>
            </a:p>
          </p:txBody>
        </p:sp>
        <p:sp>
          <p:nvSpPr>
            <p:cNvPr id="19" name="Rounded Rectangle 18"/>
            <p:cNvSpPr/>
            <p:nvPr/>
          </p:nvSpPr>
          <p:spPr>
            <a:xfrm>
              <a:off x="7200133" y="3923809"/>
              <a:ext cx="4710816" cy="600710"/>
            </a:xfrm>
            <a:prstGeom prst="roundRect">
              <a:avLst/>
            </a:prstGeom>
            <a:solidFill>
              <a:srgbClr val="EAAA00"/>
            </a:solidFill>
            <a:ln>
              <a:solidFill>
                <a:srgbClr val="EAA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a:solidFill>
                    <a:schemeClr val="tx1"/>
                  </a:solidFill>
                  <a:latin typeface="Arial" panose="020B0604020202020204" pitchFamily="34" charset="0"/>
                  <a:cs typeface="Arial" panose="020B0604020202020204" pitchFamily="34" charset="0"/>
                </a:rPr>
                <a:t>Retrospektif Modifikasian</a:t>
              </a:r>
              <a:endParaRPr lang="en-GB" sz="1500" b="1"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9953755" y="5059043"/>
              <a:ext cx="2052198" cy="1560051"/>
            </a:xfrm>
            <a:prstGeom prst="rect">
              <a:avLst/>
            </a:prstGeom>
            <a:solidFill>
              <a:srgbClr val="0091DA"/>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tx1"/>
                  </a:solidFill>
                  <a:latin typeface="Arial" panose="020B0604020202020204" pitchFamily="34" charset="0"/>
                  <a:cs typeface="Arial" panose="020B0604020202020204" pitchFamily="34" charset="0"/>
                </a:rPr>
                <a:t>Mengidentifikasi Populasi Kontrak: </a:t>
              </a:r>
              <a:r>
                <a:rPr lang="en-GB" sz="1050">
                  <a:solidFill>
                    <a:schemeClr val="bg1"/>
                  </a:solidFill>
                  <a:latin typeface="Arial" panose="020B0604020202020204" pitchFamily="34" charset="0"/>
                  <a:cs typeface="Arial" panose="020B0604020202020204" pitchFamily="34" charset="0"/>
                </a:rPr>
                <a:t>menerapkan cara praktis untuk sewa yang berakhir dalam 12 bulan</a:t>
              </a:r>
              <a:endParaRPr lang="en-GB" sz="1050" dirty="0">
                <a:solidFill>
                  <a:schemeClr val="bg1"/>
                </a:solidFill>
                <a:latin typeface="Arial" panose="020B0604020202020204" pitchFamily="34" charset="0"/>
                <a:cs typeface="Arial" panose="020B0604020202020204" pitchFamily="34" charset="0"/>
              </a:endParaRPr>
            </a:p>
          </p:txBody>
        </p:sp>
        <p:sp>
          <p:nvSpPr>
            <p:cNvPr id="23" name="Down Arrow 22"/>
            <p:cNvSpPr/>
            <p:nvPr/>
          </p:nvSpPr>
          <p:spPr>
            <a:xfrm>
              <a:off x="10747772" y="4555742"/>
              <a:ext cx="500606" cy="439387"/>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sz="1350"/>
            </a:p>
          </p:txBody>
        </p:sp>
        <p:sp>
          <p:nvSpPr>
            <p:cNvPr id="25" name="Down Arrow 24"/>
            <p:cNvSpPr/>
            <p:nvPr/>
          </p:nvSpPr>
          <p:spPr>
            <a:xfrm>
              <a:off x="378635" y="4532148"/>
              <a:ext cx="500606" cy="439387"/>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sz="1350"/>
            </a:p>
          </p:txBody>
        </p:sp>
        <p:sp>
          <p:nvSpPr>
            <p:cNvPr id="26" name="Rounded Rectangle 25"/>
            <p:cNvSpPr/>
            <p:nvPr/>
          </p:nvSpPr>
          <p:spPr>
            <a:xfrm>
              <a:off x="181818" y="4971535"/>
              <a:ext cx="1456977" cy="1559894"/>
            </a:xfrm>
            <a:prstGeom prst="roundRect">
              <a:avLst/>
            </a:prstGeom>
            <a:solidFill>
              <a:srgbClr val="00A3A1"/>
            </a:solidFill>
            <a:ln>
              <a:solidFill>
                <a:srgbClr val="00A3A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a:solidFill>
                    <a:schemeClr val="bg1"/>
                  </a:solidFill>
                  <a:latin typeface="Arial" panose="020B0604020202020204" pitchFamily="34" charset="0"/>
                  <a:cs typeface="Arial" panose="020B0604020202020204" pitchFamily="34" charset="0"/>
                </a:rPr>
                <a:t>PSAK 25: </a:t>
              </a:r>
              <a:r>
                <a:rPr lang="en-GB" sz="900" i="1">
                  <a:solidFill>
                    <a:schemeClr val="bg1"/>
                  </a:solidFill>
                  <a:latin typeface="Arial" panose="020B0604020202020204" pitchFamily="34" charset="0"/>
                  <a:cs typeface="Arial" panose="020B0604020202020204" pitchFamily="34" charset="0"/>
                </a:rPr>
                <a:t>Kebijakan Akuntansi, Perubahan Estimasi Akuntansi, dan Kesalahan</a:t>
              </a:r>
              <a:endParaRPr lang="en-GB" sz="900" i="1" dirty="0">
                <a:solidFill>
                  <a:schemeClr val="bg1"/>
                </a:solidFill>
                <a:latin typeface="Arial" panose="020B0604020202020204" pitchFamily="34" charset="0"/>
                <a:cs typeface="Arial" panose="020B0604020202020204" pitchFamily="34" charset="0"/>
              </a:endParaRPr>
            </a:p>
          </p:txBody>
        </p:sp>
        <p:sp>
          <p:nvSpPr>
            <p:cNvPr id="11" name="Left Arrow 10"/>
            <p:cNvSpPr/>
            <p:nvPr/>
          </p:nvSpPr>
          <p:spPr>
            <a:xfrm>
              <a:off x="9431241" y="5601562"/>
              <a:ext cx="498764" cy="427512"/>
            </a:xfrm>
            <a:prstGeom prst="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sz="1350"/>
            </a:p>
          </p:txBody>
        </p:sp>
        <p:grpSp>
          <p:nvGrpSpPr>
            <p:cNvPr id="28" name="Group 27"/>
            <p:cNvGrpSpPr/>
            <p:nvPr/>
          </p:nvGrpSpPr>
          <p:grpSpPr>
            <a:xfrm>
              <a:off x="6745184" y="4566358"/>
              <a:ext cx="2669118" cy="2214487"/>
              <a:chOff x="996694" y="2630283"/>
              <a:chExt cx="4527629" cy="3026898"/>
            </a:xfrm>
          </p:grpSpPr>
          <p:sp>
            <p:nvSpPr>
              <p:cNvPr id="29" name="Rectangle 28"/>
              <p:cNvSpPr/>
              <p:nvPr/>
            </p:nvSpPr>
            <p:spPr>
              <a:xfrm>
                <a:off x="996695" y="2630283"/>
                <a:ext cx="4527628" cy="567159"/>
              </a:xfrm>
              <a:prstGeom prst="rect">
                <a:avLst/>
              </a:prstGeom>
              <a:solidFill>
                <a:srgbClr val="00A3A1"/>
              </a:solidFill>
              <a:ln>
                <a:solidFill>
                  <a:srgbClr val="00A3A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25">
                    <a:solidFill>
                      <a:schemeClr val="tx1"/>
                    </a:solidFill>
                    <a:latin typeface="Arial" panose="020B0604020202020204" pitchFamily="34" charset="0"/>
                    <a:cs typeface="Arial" panose="020B0604020202020204" pitchFamily="34" charset="0"/>
                  </a:rPr>
                  <a:t>Liabilitas Sewa</a:t>
                </a:r>
                <a:endParaRPr lang="en-GB" sz="1125" dirty="0">
                  <a:solidFill>
                    <a:schemeClr val="tx1"/>
                  </a:solidFill>
                  <a:latin typeface="Arial" panose="020B0604020202020204" pitchFamily="34" charset="0"/>
                  <a:cs typeface="Arial" panose="020B0604020202020204" pitchFamily="34" charset="0"/>
                </a:endParaRPr>
              </a:p>
            </p:txBody>
          </p:sp>
          <p:sp>
            <p:nvSpPr>
              <p:cNvPr id="38" name="TextBox 37"/>
              <p:cNvSpPr txBox="1"/>
              <p:nvPr/>
            </p:nvSpPr>
            <p:spPr>
              <a:xfrm>
                <a:off x="1141565" y="3330623"/>
                <a:ext cx="3701073" cy="1262064"/>
              </a:xfrm>
              <a:prstGeom prst="rect">
                <a:avLst/>
              </a:prstGeom>
            </p:spPr>
            <p:txBody>
              <a:bodyPr wrap="square" rtlCol="0">
                <a:spAutoFit/>
              </a:bodyPr>
              <a:lstStyle/>
              <a:p>
                <a:pPr lvl="0"/>
                <a:r>
                  <a:rPr lang="en-GB" sz="975" kern="0">
                    <a:solidFill>
                      <a:srgbClr val="C00000"/>
                    </a:solidFill>
                    <a:latin typeface="Arial" panose="020B0604020202020204" pitchFamily="34" charset="0"/>
                    <a:cs typeface="Arial" panose="020B0604020202020204" pitchFamily="34" charset="0"/>
                  </a:rPr>
                  <a:t>Tingkat diskonto tunggal untuk portofolio dengan karakteristik cukup serupa.</a:t>
                </a:r>
                <a:endParaRPr lang="en-GB" sz="975" kern="0" dirty="0">
                  <a:solidFill>
                    <a:srgbClr val="C00000"/>
                  </a:solidFill>
                  <a:latin typeface="Arial" panose="020B0604020202020204" pitchFamily="34" charset="0"/>
                  <a:cs typeface="Arial" panose="020B0604020202020204" pitchFamily="34" charset="0"/>
                </a:endParaRPr>
              </a:p>
            </p:txBody>
          </p:sp>
          <p:sp>
            <p:nvSpPr>
              <p:cNvPr id="34" name="TextBox 33"/>
              <p:cNvSpPr txBox="1"/>
              <p:nvPr/>
            </p:nvSpPr>
            <p:spPr>
              <a:xfrm>
                <a:off x="1589615" y="4395117"/>
                <a:ext cx="3701073" cy="1262064"/>
              </a:xfrm>
              <a:prstGeom prst="rect">
                <a:avLst/>
              </a:prstGeom>
            </p:spPr>
            <p:txBody>
              <a:bodyPr wrap="square" rtlCol="0">
                <a:spAutoFit/>
              </a:bodyPr>
              <a:lstStyle/>
              <a:p>
                <a:pPr lvl="0"/>
                <a:r>
                  <a:rPr lang="en-GB" sz="975" kern="0">
                    <a:solidFill>
                      <a:srgbClr val="002060"/>
                    </a:solidFill>
                    <a:latin typeface="Arial" panose="020B0604020202020204" pitchFamily="34" charset="0"/>
                    <a:cs typeface="Arial" panose="020B0604020202020204" pitchFamily="34" charset="0"/>
                  </a:rPr>
                  <a:t>Menggunakan tinjauan ke belakang (</a:t>
                </a:r>
                <a:r>
                  <a:rPr lang="en-GB" sz="975" i="1" kern="0">
                    <a:solidFill>
                      <a:srgbClr val="002060"/>
                    </a:solidFill>
                    <a:latin typeface="Arial" panose="020B0604020202020204" pitchFamily="34" charset="0"/>
                    <a:cs typeface="Arial" panose="020B0604020202020204" pitchFamily="34" charset="0"/>
                  </a:rPr>
                  <a:t>hindsight</a:t>
                </a:r>
                <a:r>
                  <a:rPr lang="en-GB" sz="975" kern="0">
                    <a:solidFill>
                      <a:srgbClr val="002060"/>
                    </a:solidFill>
                    <a:latin typeface="Arial" panose="020B0604020202020204" pitchFamily="34" charset="0"/>
                    <a:cs typeface="Arial" panose="020B0604020202020204" pitchFamily="34" charset="0"/>
                  </a:rPr>
                  <a:t>) dalam menentukan masa sewa.</a:t>
                </a:r>
                <a:endParaRPr lang="en-GB" sz="975" kern="0" dirty="0">
                  <a:solidFill>
                    <a:srgbClr val="002060"/>
                  </a:solidFill>
                  <a:latin typeface="Arial" panose="020B0604020202020204" pitchFamily="34" charset="0"/>
                  <a:cs typeface="Arial" panose="020B0604020202020204" pitchFamily="34" charset="0"/>
                </a:endParaRPr>
              </a:p>
            </p:txBody>
          </p:sp>
          <p:sp>
            <p:nvSpPr>
              <p:cNvPr id="32" name="Rectangle 31"/>
              <p:cNvSpPr/>
              <p:nvPr/>
            </p:nvSpPr>
            <p:spPr>
              <a:xfrm>
                <a:off x="996694" y="3225382"/>
                <a:ext cx="4527629" cy="2238158"/>
              </a:xfrm>
              <a:prstGeom prst="rect">
                <a:avLst/>
              </a:prstGeom>
              <a:noFill/>
              <a:ln>
                <a:solidFill>
                  <a:srgbClr val="00A3A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25">
                  <a:latin typeface="Arial" panose="020B0604020202020204" pitchFamily="34" charset="0"/>
                  <a:cs typeface="Arial" panose="020B0604020202020204" pitchFamily="34" charset="0"/>
                </a:endParaRPr>
              </a:p>
            </p:txBody>
          </p:sp>
        </p:grpSp>
        <p:grpSp>
          <p:nvGrpSpPr>
            <p:cNvPr id="41" name="Group 40"/>
            <p:cNvGrpSpPr/>
            <p:nvPr/>
          </p:nvGrpSpPr>
          <p:grpSpPr>
            <a:xfrm>
              <a:off x="4248147" y="4555743"/>
              <a:ext cx="2478085" cy="2284824"/>
              <a:chOff x="6252918" y="2528683"/>
              <a:chExt cx="4527692" cy="3106159"/>
            </a:xfrm>
          </p:grpSpPr>
          <p:sp>
            <p:nvSpPr>
              <p:cNvPr id="51" name="TextBox 50"/>
              <p:cNvSpPr txBox="1"/>
              <p:nvPr/>
            </p:nvSpPr>
            <p:spPr>
              <a:xfrm>
                <a:off x="6261851" y="3219169"/>
                <a:ext cx="3567757" cy="920511"/>
              </a:xfrm>
              <a:prstGeom prst="rect">
                <a:avLst/>
              </a:prstGeom>
            </p:spPr>
            <p:txBody>
              <a:bodyPr wrap="square" rtlCol="0">
                <a:spAutoFit/>
              </a:bodyPr>
              <a:lstStyle/>
              <a:p>
                <a:pPr lvl="0"/>
                <a:r>
                  <a:rPr lang="en-GB" sz="900" kern="0">
                    <a:solidFill>
                      <a:srgbClr val="00B050"/>
                    </a:solidFill>
                    <a:latin typeface="Arial" panose="020B0604020202020204" pitchFamily="34" charset="0"/>
                    <a:cs typeface="Arial" panose="020B0604020202020204" pitchFamily="34" charset="0"/>
                  </a:rPr>
                  <a:t>Mengecualikan biaya langsung awal pada tanggal penerapan awal.</a:t>
                </a:r>
                <a:endParaRPr lang="en-GB" sz="900" kern="0" dirty="0">
                  <a:solidFill>
                    <a:srgbClr val="00B050"/>
                  </a:solidFill>
                  <a:latin typeface="Arial" panose="020B0604020202020204" pitchFamily="34" charset="0"/>
                  <a:cs typeface="Arial" panose="020B0604020202020204" pitchFamily="34" charset="0"/>
                </a:endParaRPr>
              </a:p>
            </p:txBody>
          </p:sp>
          <p:sp>
            <p:nvSpPr>
              <p:cNvPr id="47" name="TextBox 46"/>
              <p:cNvSpPr txBox="1"/>
              <p:nvPr/>
            </p:nvSpPr>
            <p:spPr>
              <a:xfrm>
                <a:off x="6562564" y="4212234"/>
                <a:ext cx="4135997" cy="1422608"/>
              </a:xfrm>
              <a:prstGeom prst="rect">
                <a:avLst/>
              </a:prstGeom>
            </p:spPr>
            <p:txBody>
              <a:bodyPr wrap="square" rtlCol="0">
                <a:spAutoFit/>
              </a:bodyPr>
              <a:lstStyle/>
              <a:p>
                <a:pPr lvl="0"/>
                <a:r>
                  <a:rPr lang="en-GB" sz="900" kern="0">
                    <a:solidFill>
                      <a:schemeClr val="accent2">
                        <a:lumMod val="75000"/>
                      </a:schemeClr>
                    </a:solidFill>
                    <a:latin typeface="Arial" panose="020B0604020202020204" pitchFamily="34" charset="0"/>
                    <a:cs typeface="Arial" panose="020B0604020202020204" pitchFamily="34" charset="0"/>
                  </a:rPr>
                  <a:t>Mengandalkan penilaian sewa yang bersifat memberatkan (</a:t>
                </a:r>
                <a:r>
                  <a:rPr lang="en-GB" sz="900" i="1" kern="0">
                    <a:solidFill>
                      <a:schemeClr val="accent2">
                        <a:lumMod val="75000"/>
                      </a:schemeClr>
                    </a:solidFill>
                    <a:latin typeface="Arial" panose="020B0604020202020204" pitchFamily="34" charset="0"/>
                    <a:cs typeface="Arial" panose="020B0604020202020204" pitchFamily="34" charset="0"/>
                  </a:rPr>
                  <a:t>onerous</a:t>
                </a:r>
                <a:r>
                  <a:rPr lang="en-GB" sz="900" kern="0">
                    <a:solidFill>
                      <a:schemeClr val="accent2">
                        <a:lumMod val="75000"/>
                      </a:schemeClr>
                    </a:solidFill>
                    <a:latin typeface="Arial" panose="020B0604020202020204" pitchFamily="34" charset="0"/>
                    <a:cs typeface="Arial" panose="020B0604020202020204" pitchFamily="34" charset="0"/>
                  </a:rPr>
                  <a:t>) sebagai alternatif tinjauan penurunan nilai.</a:t>
                </a:r>
                <a:endParaRPr lang="en-GB" sz="900" kern="0" dirty="0">
                  <a:solidFill>
                    <a:schemeClr val="accent2">
                      <a:lumMod val="75000"/>
                    </a:schemeClr>
                  </a:solidFill>
                  <a:latin typeface="Arial" panose="020B0604020202020204" pitchFamily="34" charset="0"/>
                  <a:cs typeface="Arial" panose="020B0604020202020204" pitchFamily="34" charset="0"/>
                </a:endParaRPr>
              </a:p>
            </p:txBody>
          </p:sp>
          <p:sp>
            <p:nvSpPr>
              <p:cNvPr id="44" name="Rectangle 43"/>
              <p:cNvSpPr/>
              <p:nvPr/>
            </p:nvSpPr>
            <p:spPr>
              <a:xfrm>
                <a:off x="6252918" y="2528683"/>
                <a:ext cx="4527628" cy="567159"/>
              </a:xfrm>
              <a:prstGeom prst="rect">
                <a:avLst/>
              </a:prstGeom>
              <a:solidFill>
                <a:srgbClr val="6D2077"/>
              </a:solidFill>
              <a:ln>
                <a:solidFill>
                  <a:srgbClr val="6D2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a:latin typeface="Arial" panose="020B0604020202020204" pitchFamily="34" charset="0"/>
                    <a:cs typeface="Arial" panose="020B0604020202020204" pitchFamily="34" charset="0"/>
                  </a:rPr>
                  <a:t>Aset Hak-Guna</a:t>
                </a:r>
                <a:endParaRPr lang="en-GB" sz="1050" dirty="0">
                  <a:latin typeface="Arial" panose="020B0604020202020204" pitchFamily="34" charset="0"/>
                  <a:cs typeface="Arial" panose="020B0604020202020204" pitchFamily="34" charset="0"/>
                </a:endParaRPr>
              </a:p>
            </p:txBody>
          </p:sp>
          <p:sp>
            <p:nvSpPr>
              <p:cNvPr id="45" name="Rectangle 44"/>
              <p:cNvSpPr/>
              <p:nvPr/>
            </p:nvSpPr>
            <p:spPr>
              <a:xfrm>
                <a:off x="6252981" y="3122902"/>
                <a:ext cx="4527629" cy="2238158"/>
              </a:xfrm>
              <a:prstGeom prst="rect">
                <a:avLst/>
              </a:prstGeom>
              <a:noFill/>
              <a:ln>
                <a:solidFill>
                  <a:srgbClr val="6D2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latin typeface="Arial" panose="020B0604020202020204" pitchFamily="34" charset="0"/>
                  <a:cs typeface="Arial" panose="020B0604020202020204" pitchFamily="34" charset="0"/>
                </a:endParaRPr>
              </a:p>
            </p:txBody>
          </p:sp>
        </p:grpSp>
      </p:grpSp>
      <p:sp>
        <p:nvSpPr>
          <p:cNvPr id="15" name="TextBox 14"/>
          <p:cNvSpPr txBox="1"/>
          <p:nvPr/>
        </p:nvSpPr>
        <p:spPr>
          <a:xfrm>
            <a:off x="480954" y="4004060"/>
            <a:ext cx="2333267" cy="276999"/>
          </a:xfrm>
          <a:prstGeom prst="rect">
            <a:avLst/>
          </a:prstGeom>
          <a:noFill/>
        </p:spPr>
        <p:txBody>
          <a:bodyPr wrap="none" rtlCol="0">
            <a:spAutoFit/>
          </a:bodyPr>
          <a:lstStyle/>
          <a:p>
            <a:r>
              <a:rPr lang="en-US" sz="1200">
                <a:solidFill>
                  <a:srgbClr val="C00000"/>
                </a:solidFill>
                <a:latin typeface="Arial" panose="020B0604020202020204" pitchFamily="34" charset="0"/>
                <a:cs typeface="Arial" panose="020B0604020202020204" pitchFamily="34" charset="0"/>
              </a:rPr>
              <a:t>Tanpa menerapkan cara praktis</a:t>
            </a:r>
          </a:p>
        </p:txBody>
      </p:sp>
      <p:sp>
        <p:nvSpPr>
          <p:cNvPr id="30" name="Slide Number Placeholder 2">
            <a:extLst>
              <a:ext uri="{FF2B5EF4-FFF2-40B4-BE49-F238E27FC236}">
                <a16:creationId xmlns:a16="http://schemas.microsoft.com/office/drawing/2014/main" id="{481C3F11-73AC-4DB2-99C0-7B0DABE2B98C}"/>
              </a:ext>
            </a:extLst>
          </p:cNvPr>
          <p:cNvSpPr txBox="1">
            <a:spLocks/>
          </p:cNvSpPr>
          <p:nvPr/>
        </p:nvSpPr>
        <p:spPr>
          <a:xfrm>
            <a:off x="-87403" y="5500454"/>
            <a:ext cx="550862" cy="274383"/>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53566220-03D5-4B74-9E24-5963818B9351}" type="slidenum">
              <a:rPr lang="en-US" sz="900" b="1">
                <a:solidFill>
                  <a:schemeClr val="tx1"/>
                </a:solidFill>
                <a:latin typeface="Arial" panose="020B0604020202020204" pitchFamily="34" charset="0"/>
                <a:cs typeface="Arial" panose="020B0604020202020204" pitchFamily="34" charset="0"/>
              </a:rPr>
              <a:pPr algn="r">
                <a:defRPr/>
              </a:pPr>
              <a:t>22</a:t>
            </a:fld>
            <a:endParaRPr lang="en-US" sz="9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7704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9706" y="2738908"/>
            <a:ext cx="8398042" cy="1615827"/>
          </a:xfrm>
          <a:prstGeom prst="rect">
            <a:avLst/>
          </a:prstGeom>
          <a:noFill/>
        </p:spPr>
        <p:txBody>
          <a:bodyPr wrap="square" rtlCol="0">
            <a:spAutoFit/>
          </a:bodyPr>
          <a:lstStyle/>
          <a:p>
            <a:pPr algn="r"/>
            <a:r>
              <a:rPr lang="en-US" sz="4950" b="1">
                <a:solidFill>
                  <a:srgbClr val="002060"/>
                </a:solidFill>
                <a:latin typeface="Times New Roman" panose="02020603050405020304" pitchFamily="18" charset="0"/>
                <a:cs typeface="Times New Roman" panose="02020603050405020304" pitchFamily="18" charset="0"/>
              </a:rPr>
              <a:t>PENCABUTAN ISAK 25: </a:t>
            </a:r>
            <a:r>
              <a:rPr lang="en-US" sz="4950" b="1" i="1">
                <a:solidFill>
                  <a:srgbClr val="002060"/>
                </a:solidFill>
                <a:latin typeface="Times New Roman" panose="02020603050405020304" pitchFamily="18" charset="0"/>
                <a:cs typeface="Times New Roman" panose="02020603050405020304" pitchFamily="18" charset="0"/>
              </a:rPr>
              <a:t>HAK ATAS TANAH</a:t>
            </a:r>
          </a:p>
        </p:txBody>
      </p:sp>
      <p:sp>
        <p:nvSpPr>
          <p:cNvPr id="5" name="Slide Number Placeholder 2">
            <a:extLst>
              <a:ext uri="{FF2B5EF4-FFF2-40B4-BE49-F238E27FC236}">
                <a16:creationId xmlns:a16="http://schemas.microsoft.com/office/drawing/2014/main" id="{03ADF9EF-D6B0-4FE1-879A-87E4498F7606}"/>
              </a:ext>
            </a:extLst>
          </p:cNvPr>
          <p:cNvSpPr txBox="1">
            <a:spLocks/>
          </p:cNvSpPr>
          <p:nvPr/>
        </p:nvSpPr>
        <p:spPr>
          <a:xfrm>
            <a:off x="-87403" y="5500454"/>
            <a:ext cx="550862" cy="274383"/>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53566220-03D5-4B74-9E24-5963818B9351}" type="slidenum">
              <a:rPr lang="en-US" sz="900" b="1">
                <a:solidFill>
                  <a:schemeClr val="tx1"/>
                </a:solidFill>
                <a:latin typeface="Arial" panose="020B0604020202020204" pitchFamily="34" charset="0"/>
                <a:cs typeface="Arial" panose="020B0604020202020204" pitchFamily="34" charset="0"/>
              </a:rPr>
              <a:pPr algn="r">
                <a:defRPr/>
              </a:pPr>
              <a:t>23</a:t>
            </a:fld>
            <a:endParaRPr lang="en-US" sz="900" b="1" dirty="0">
              <a:solidFill>
                <a:schemeClr val="tx1"/>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060402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loud Callout 24"/>
          <p:cNvSpPr/>
          <p:nvPr/>
        </p:nvSpPr>
        <p:spPr>
          <a:xfrm>
            <a:off x="3234590" y="4597736"/>
            <a:ext cx="976581" cy="527299"/>
          </a:xfrm>
          <a:prstGeom prst="cloudCallout">
            <a:avLst>
              <a:gd name="adj1" fmla="val -64609"/>
              <a:gd name="adj2" fmla="val 608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Title 14"/>
          <p:cNvSpPr>
            <a:spLocks noGrp="1"/>
          </p:cNvSpPr>
          <p:nvPr>
            <p:ph type="title"/>
          </p:nvPr>
        </p:nvSpPr>
        <p:spPr/>
        <p:txBody>
          <a:bodyPr/>
          <a:lstStyle/>
          <a:p>
            <a:endParaRPr lang="en-US"/>
          </a:p>
        </p:txBody>
      </p:sp>
      <p:sp>
        <p:nvSpPr>
          <p:cNvPr id="2" name="Slide Number Placeholder 1"/>
          <p:cNvSpPr>
            <a:spLocks noGrp="1"/>
          </p:cNvSpPr>
          <p:nvPr>
            <p:ph type="sldNum" sz="quarter" idx="12"/>
          </p:nvPr>
        </p:nvSpPr>
        <p:spPr/>
        <p:txBody>
          <a:bodyPr/>
          <a:lstStyle/>
          <a:p>
            <a:pPr>
              <a:defRPr/>
            </a:pPr>
            <a:fld id="{53566220-03D5-4B74-9E24-5963818B9351}" type="slidenum">
              <a:rPr lang="en-US" smtClean="0"/>
              <a:pPr>
                <a:defRPr/>
              </a:pPr>
              <a:t>24</a:t>
            </a:fld>
            <a:endParaRPr lang="en-US" dirty="0"/>
          </a:p>
        </p:txBody>
      </p:sp>
      <p:grpSp>
        <p:nvGrpSpPr>
          <p:cNvPr id="3" name="Group 2"/>
          <p:cNvGrpSpPr/>
          <p:nvPr/>
        </p:nvGrpSpPr>
        <p:grpSpPr>
          <a:xfrm>
            <a:off x="71252" y="1756365"/>
            <a:ext cx="2752106" cy="2191439"/>
            <a:chOff x="7894749" y="3336378"/>
            <a:chExt cx="3657600" cy="2961601"/>
          </a:xfrm>
        </p:grpSpPr>
        <p:grpSp>
          <p:nvGrpSpPr>
            <p:cNvPr id="4" name="Group 3"/>
            <p:cNvGrpSpPr/>
            <p:nvPr/>
          </p:nvGrpSpPr>
          <p:grpSpPr>
            <a:xfrm>
              <a:off x="8624384" y="3336378"/>
              <a:ext cx="2232929" cy="2961601"/>
              <a:chOff x="8559989" y="3349257"/>
              <a:chExt cx="2232929" cy="2961601"/>
            </a:xfrm>
          </p:grpSpPr>
          <p:grpSp>
            <p:nvGrpSpPr>
              <p:cNvPr id="6" name="Group 5"/>
              <p:cNvGrpSpPr/>
              <p:nvPr/>
            </p:nvGrpSpPr>
            <p:grpSpPr>
              <a:xfrm>
                <a:off x="8559989" y="3349257"/>
                <a:ext cx="2232929" cy="2961601"/>
                <a:chOff x="8080304" y="3214347"/>
                <a:chExt cx="2421758" cy="3258300"/>
              </a:xfrm>
            </p:grpSpPr>
            <p:sp>
              <p:nvSpPr>
                <p:cNvPr id="8" name="Rectangle 7"/>
                <p:cNvSpPr/>
                <p:nvPr/>
              </p:nvSpPr>
              <p:spPr>
                <a:xfrm>
                  <a:off x="8080304" y="3214347"/>
                  <a:ext cx="2421758" cy="32583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350"/>
                </a:p>
              </p:txBody>
            </p:sp>
            <p:pic>
              <p:nvPicPr>
                <p:cNvPr id="9" name="Picture 8"/>
                <p:cNvPicPr>
                  <a:picLocks noChangeAspect="1"/>
                </p:cNvPicPr>
                <p:nvPr/>
              </p:nvPicPr>
              <p:blipFill>
                <a:blip r:embed="rId3"/>
                <a:stretch>
                  <a:fillRect/>
                </a:stretch>
              </p:blipFill>
              <p:spPr>
                <a:xfrm>
                  <a:off x="8170416" y="3328884"/>
                  <a:ext cx="2301666" cy="3143763"/>
                </a:xfrm>
                <a:prstGeom prst="rect">
                  <a:avLst/>
                </a:prstGeom>
              </p:spPr>
            </p:pic>
          </p:grpSp>
          <p:sp>
            <p:nvSpPr>
              <p:cNvPr id="7" name="Flowchart: Process 6"/>
              <p:cNvSpPr/>
              <p:nvPr/>
            </p:nvSpPr>
            <p:spPr>
              <a:xfrm>
                <a:off x="9683646" y="4976734"/>
                <a:ext cx="944380" cy="239843"/>
              </a:xfrm>
              <a:prstGeom prst="flowChartProcess">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a:p>
            </p:txBody>
          </p:sp>
        </p:grpSp>
        <p:sp>
          <p:nvSpPr>
            <p:cNvPr id="5" name="Rectangle 4"/>
            <p:cNvSpPr/>
            <p:nvPr/>
          </p:nvSpPr>
          <p:spPr>
            <a:xfrm>
              <a:off x="7894749" y="5203698"/>
              <a:ext cx="3657600" cy="617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a:solidFill>
                    <a:schemeClr val="tx1"/>
                  </a:solidFill>
                  <a:latin typeface="Arial" panose="020B0604020202020204" pitchFamily="34" charset="0"/>
                  <a:cs typeface="Arial" panose="020B0604020202020204" pitchFamily="34" charset="0"/>
                </a:rPr>
                <a:t> PSAK 73 </a:t>
              </a:r>
              <a:r>
                <a:rPr lang="en-US" sz="1350" b="1" i="1">
                  <a:solidFill>
                    <a:schemeClr val="tx1"/>
                  </a:solidFill>
                  <a:latin typeface="Arial" panose="020B0604020202020204" pitchFamily="34" charset="0"/>
                  <a:cs typeface="Arial" panose="020B0604020202020204" pitchFamily="34" charset="0"/>
                </a:rPr>
                <a:t>Sewa</a:t>
              </a:r>
            </a:p>
          </p:txBody>
        </p:sp>
      </p:gr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72361" y="1754677"/>
            <a:ext cx="1677621" cy="2209052"/>
          </a:xfrm>
          <a:prstGeom prst="rect">
            <a:avLst/>
          </a:prstGeom>
        </p:spPr>
      </p:pic>
      <p:sp>
        <p:nvSpPr>
          <p:cNvPr id="11" name="Right Arrow 10"/>
          <p:cNvSpPr/>
          <p:nvPr/>
        </p:nvSpPr>
        <p:spPr>
          <a:xfrm>
            <a:off x="2362906" y="2683082"/>
            <a:ext cx="923591" cy="365166"/>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900" b="1">
                <a:solidFill>
                  <a:schemeClr val="bg1"/>
                </a:solidFill>
                <a:latin typeface="Arial" panose="020B0604020202020204" pitchFamily="34" charset="0"/>
                <a:cs typeface="Arial" panose="020B0604020202020204" pitchFamily="34" charset="0"/>
              </a:rPr>
              <a:t>Adopsi dari</a:t>
            </a:r>
          </a:p>
        </p:txBody>
      </p:sp>
      <p:sp>
        <p:nvSpPr>
          <p:cNvPr id="12" name="Oval Callout 11"/>
          <p:cNvSpPr/>
          <p:nvPr/>
        </p:nvSpPr>
        <p:spPr>
          <a:xfrm>
            <a:off x="5135847" y="1329793"/>
            <a:ext cx="3200632" cy="1007211"/>
          </a:xfrm>
          <a:prstGeom prst="wedgeEllipseCallout">
            <a:avLst>
              <a:gd name="adj1" fmla="val -71236"/>
              <a:gd name="adj2" fmla="val 6250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350">
                <a:solidFill>
                  <a:srgbClr val="002060"/>
                </a:solidFill>
                <a:latin typeface="Arial" panose="020B0604020202020204" pitchFamily="34" charset="0"/>
                <a:cs typeface="Arial" panose="020B0604020202020204" pitchFamily="34" charset="0"/>
              </a:rPr>
              <a:t>Pertimbangan dan deliberasi IASB:</a:t>
            </a:r>
          </a:p>
          <a:p>
            <a:pPr algn="ctr"/>
            <a:r>
              <a:rPr lang="en-US" sz="1350">
                <a:solidFill>
                  <a:srgbClr val="002060"/>
                </a:solidFill>
                <a:latin typeface="Arial" panose="020B0604020202020204" pitchFamily="34" charset="0"/>
                <a:cs typeface="Arial" panose="020B0604020202020204" pitchFamily="34" charset="0"/>
              </a:rPr>
              <a:t>Paragraf BC138–BC140</a:t>
            </a:r>
          </a:p>
        </p:txBody>
      </p:sp>
      <p:sp>
        <p:nvSpPr>
          <p:cNvPr id="13" name="Down Arrow 12"/>
          <p:cNvSpPr/>
          <p:nvPr/>
        </p:nvSpPr>
        <p:spPr>
          <a:xfrm>
            <a:off x="6786748" y="2237757"/>
            <a:ext cx="418606" cy="543296"/>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sz="1350"/>
          </a:p>
        </p:txBody>
      </p:sp>
      <p:sp>
        <p:nvSpPr>
          <p:cNvPr id="14" name="TextBox 13"/>
          <p:cNvSpPr txBox="1"/>
          <p:nvPr/>
        </p:nvSpPr>
        <p:spPr>
          <a:xfrm>
            <a:off x="5051094" y="2755504"/>
            <a:ext cx="4087979" cy="415498"/>
          </a:xfrm>
          <a:prstGeom prst="rect">
            <a:avLst/>
          </a:prstGeom>
          <a:noFill/>
        </p:spPr>
        <p:txBody>
          <a:bodyPr wrap="none" rtlCol="0">
            <a:spAutoFit/>
          </a:bodyPr>
          <a:lstStyle/>
          <a:p>
            <a:pPr algn="ctr"/>
            <a:r>
              <a:rPr lang="en-US" sz="1050" b="1">
                <a:latin typeface="Arial" panose="020B0604020202020204" pitchFamily="34" charset="0"/>
                <a:cs typeface="Arial" panose="020B0604020202020204" pitchFamily="34" charset="0"/>
              </a:rPr>
              <a:t>Perlakuan akuntansi untuk:</a:t>
            </a:r>
          </a:p>
          <a:p>
            <a:pPr algn="ctr"/>
            <a:r>
              <a:rPr lang="en-US" sz="1050" b="1">
                <a:latin typeface="Arial" panose="020B0604020202020204" pitchFamily="34" charset="0"/>
                <a:cs typeface="Arial" panose="020B0604020202020204" pitchFamily="34" charset="0"/>
              </a:rPr>
              <a:t>kontrak tertentu yang tidak mengalihkan hak legal atas tanah</a:t>
            </a:r>
          </a:p>
        </p:txBody>
      </p:sp>
      <p:sp>
        <p:nvSpPr>
          <p:cNvPr id="16" name="Oval 15"/>
          <p:cNvSpPr/>
          <p:nvPr/>
        </p:nvSpPr>
        <p:spPr>
          <a:xfrm>
            <a:off x="5230964" y="3156826"/>
            <a:ext cx="1959429" cy="75893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350" b="1">
                <a:solidFill>
                  <a:srgbClr val="002060"/>
                </a:solidFill>
                <a:latin typeface="Arial" panose="020B0604020202020204" pitchFamily="34" charset="0"/>
                <a:cs typeface="Arial" panose="020B0604020202020204" pitchFamily="34" charset="0"/>
              </a:rPr>
              <a:t>Transaksi Sewa?</a:t>
            </a:r>
          </a:p>
        </p:txBody>
      </p:sp>
      <p:sp>
        <p:nvSpPr>
          <p:cNvPr id="17" name="Oval 16"/>
          <p:cNvSpPr/>
          <p:nvPr/>
        </p:nvSpPr>
        <p:spPr>
          <a:xfrm>
            <a:off x="7112896" y="3156825"/>
            <a:ext cx="1959429" cy="75893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350" b="1">
                <a:solidFill>
                  <a:srgbClr val="002060"/>
                </a:solidFill>
                <a:latin typeface="Arial" panose="020B0604020202020204" pitchFamily="34" charset="0"/>
                <a:cs typeface="Arial" panose="020B0604020202020204" pitchFamily="34" charset="0"/>
              </a:rPr>
              <a:t>Pembelian Aset Tetap?</a:t>
            </a:r>
          </a:p>
        </p:txBody>
      </p:sp>
      <p:sp>
        <p:nvSpPr>
          <p:cNvPr id="18" name="TextBox 17"/>
          <p:cNvSpPr txBox="1"/>
          <p:nvPr/>
        </p:nvSpPr>
        <p:spPr>
          <a:xfrm>
            <a:off x="6805220" y="3410320"/>
            <a:ext cx="639919" cy="300082"/>
          </a:xfrm>
          <a:prstGeom prst="rect">
            <a:avLst/>
          </a:prstGeom>
          <a:noFill/>
        </p:spPr>
        <p:txBody>
          <a:bodyPr wrap="none" rtlCol="0">
            <a:spAutoFit/>
          </a:bodyPr>
          <a:lstStyle/>
          <a:p>
            <a:pPr algn="ctr"/>
            <a:r>
              <a:rPr lang="en-US" sz="1350" b="1">
                <a:solidFill>
                  <a:srgbClr val="FF0000"/>
                </a:solidFill>
                <a:latin typeface="Arial" panose="020B0604020202020204" pitchFamily="34" charset="0"/>
                <a:cs typeface="Arial" panose="020B0604020202020204" pitchFamily="34" charset="0"/>
              </a:rPr>
              <a:t>ATAU</a:t>
            </a:r>
          </a:p>
        </p:txBody>
      </p:sp>
      <p:sp>
        <p:nvSpPr>
          <p:cNvPr id="19" name="Down Arrow 18"/>
          <p:cNvSpPr/>
          <p:nvPr/>
        </p:nvSpPr>
        <p:spPr>
          <a:xfrm>
            <a:off x="6915876" y="3781880"/>
            <a:ext cx="418606" cy="543296"/>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sz="1350"/>
          </a:p>
        </p:txBody>
      </p:sp>
      <p:sp>
        <p:nvSpPr>
          <p:cNvPr id="20" name="Rounded Rectangle 19"/>
          <p:cNvSpPr/>
          <p:nvPr/>
        </p:nvSpPr>
        <p:spPr>
          <a:xfrm>
            <a:off x="4462153" y="4526039"/>
            <a:ext cx="4631264" cy="96190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050">
                <a:latin typeface="Arial" panose="020B0604020202020204" pitchFamily="34" charset="0"/>
                <a:cs typeface="Arial" panose="020B0604020202020204" pitchFamily="34" charset="0"/>
              </a:rPr>
              <a:t>IFRS 16 (PSAK 73) </a:t>
            </a:r>
            <a:r>
              <a:rPr lang="en-US" sz="1050" b="1">
                <a:solidFill>
                  <a:srgbClr val="C00000"/>
                </a:solidFill>
                <a:latin typeface="Arial" panose="020B0604020202020204" pitchFamily="34" charset="0"/>
                <a:cs typeface="Arial" panose="020B0604020202020204" pitchFamily="34" charset="0"/>
              </a:rPr>
              <a:t>diterapkan untuk kontrak yang memberikan hak untuk menggunakan aset pendasar </a:t>
            </a:r>
            <a:r>
              <a:rPr lang="en-US" sz="1050">
                <a:latin typeface="Arial" panose="020B0604020202020204" pitchFamily="34" charset="0"/>
                <a:cs typeface="Arial" panose="020B0604020202020204" pitchFamily="34" charset="0"/>
              </a:rPr>
              <a:t>(</a:t>
            </a:r>
            <a:r>
              <a:rPr lang="en-US" sz="1050" i="1">
                <a:latin typeface="Arial" panose="020B0604020202020204" pitchFamily="34" charset="0"/>
                <a:cs typeface="Arial" panose="020B0604020202020204" pitchFamily="34" charset="0"/>
              </a:rPr>
              <a:t>underlying asset</a:t>
            </a:r>
            <a:r>
              <a:rPr lang="en-US" sz="1050">
                <a:latin typeface="Arial" panose="020B0604020202020204" pitchFamily="34" charset="0"/>
                <a:cs typeface="Arial" panose="020B0604020202020204" pitchFamily="34" charset="0"/>
              </a:rPr>
              <a:t>) selama suatu jangka waktu, dan </a:t>
            </a:r>
            <a:r>
              <a:rPr lang="en-US" sz="1050" b="1">
                <a:solidFill>
                  <a:srgbClr val="002060"/>
                </a:solidFill>
                <a:latin typeface="Arial" panose="020B0604020202020204" pitchFamily="34" charset="0"/>
                <a:cs typeface="Arial" panose="020B0604020202020204" pitchFamily="34" charset="0"/>
              </a:rPr>
              <a:t>tidak diterapkan untuk transaksi yang </a:t>
            </a:r>
            <a:r>
              <a:rPr lang="en-US" sz="1275" b="1" u="sng">
                <a:solidFill>
                  <a:srgbClr val="002060"/>
                </a:solidFill>
                <a:latin typeface="Arial" panose="020B0604020202020204" pitchFamily="34" charset="0"/>
                <a:cs typeface="Arial" panose="020B0604020202020204" pitchFamily="34" charset="0"/>
              </a:rPr>
              <a:t>mengalihkan pengendalian</a:t>
            </a:r>
            <a:r>
              <a:rPr lang="en-US" sz="1050" b="1" u="sng">
                <a:solidFill>
                  <a:srgbClr val="002060"/>
                </a:solidFill>
                <a:latin typeface="Arial" panose="020B0604020202020204" pitchFamily="34" charset="0"/>
                <a:cs typeface="Arial" panose="020B0604020202020204" pitchFamily="34" charset="0"/>
              </a:rPr>
              <a:t> </a:t>
            </a:r>
            <a:r>
              <a:rPr lang="en-US" sz="1050" b="1">
                <a:solidFill>
                  <a:srgbClr val="002060"/>
                </a:solidFill>
                <a:latin typeface="Arial" panose="020B0604020202020204" pitchFamily="34" charset="0"/>
                <a:cs typeface="Arial" panose="020B0604020202020204" pitchFamily="34" charset="0"/>
              </a:rPr>
              <a:t>atas aset pendasar tersebut</a:t>
            </a:r>
            <a:r>
              <a:rPr lang="en-US" sz="1050">
                <a:latin typeface="Arial" panose="020B0604020202020204" pitchFamily="34" charset="0"/>
                <a:cs typeface="Arial" panose="020B0604020202020204" pitchFamily="34" charset="0"/>
              </a:rPr>
              <a:t> (lihat IFRS 15/PSAK 72 atau IAS 16/PSAK 16)</a:t>
            </a:r>
          </a:p>
        </p:txBody>
      </p:sp>
      <p:sp>
        <p:nvSpPr>
          <p:cNvPr id="21" name="TextBox 20"/>
          <p:cNvSpPr txBox="1"/>
          <p:nvPr/>
        </p:nvSpPr>
        <p:spPr>
          <a:xfrm>
            <a:off x="5908532" y="4275739"/>
            <a:ext cx="2887329" cy="300082"/>
          </a:xfrm>
          <a:prstGeom prst="rect">
            <a:avLst/>
          </a:prstGeom>
          <a:noFill/>
        </p:spPr>
        <p:txBody>
          <a:bodyPr wrap="none" rtlCol="0">
            <a:spAutoFit/>
          </a:bodyPr>
          <a:lstStyle/>
          <a:p>
            <a:r>
              <a:rPr lang="en-US" sz="1350">
                <a:latin typeface="Arial" panose="020B0604020202020204" pitchFamily="34" charset="0"/>
                <a:cs typeface="Arial" panose="020B0604020202020204" pitchFamily="34" charset="0"/>
              </a:rPr>
              <a:t>Lihat substansi; bukan bentuk legal</a:t>
            </a:r>
          </a:p>
        </p:txBody>
      </p:sp>
      <p:grpSp>
        <p:nvGrpSpPr>
          <p:cNvPr id="22" name="Group 21"/>
          <p:cNvGrpSpPr/>
          <p:nvPr/>
        </p:nvGrpSpPr>
        <p:grpSpPr>
          <a:xfrm>
            <a:off x="393882" y="4094361"/>
            <a:ext cx="4175846" cy="1609589"/>
            <a:chOff x="682710" y="2092302"/>
            <a:chExt cx="7145647" cy="3845461"/>
          </a:xfrm>
        </p:grpSpPr>
        <p:sp>
          <p:nvSpPr>
            <p:cNvPr id="23" name="Rectangle 22"/>
            <p:cNvSpPr/>
            <p:nvPr/>
          </p:nvSpPr>
          <p:spPr>
            <a:xfrm>
              <a:off x="682710" y="2092302"/>
              <a:ext cx="4539875" cy="384546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b="1">
                  <a:latin typeface="Arial" panose="020B0604020202020204" pitchFamily="34" charset="0"/>
                  <a:cs typeface="Arial" panose="020B0604020202020204" pitchFamily="34" charset="0"/>
                </a:rPr>
                <a:t>IFRS 15 (PSAK 72):</a:t>
              </a:r>
            </a:p>
            <a:p>
              <a:pPr marL="257175" indent="-257175" algn="just">
                <a:buAutoNum type="arabicPeriod"/>
              </a:pPr>
              <a:r>
                <a:rPr lang="en-US" sz="900">
                  <a:latin typeface="Arial" panose="020B0604020202020204" pitchFamily="34" charset="0"/>
                  <a:cs typeface="Arial" panose="020B0604020202020204" pitchFamily="34" charset="0"/>
                </a:rPr>
                <a:t>Adanya hak kini atas pembayaran untuk aset;</a:t>
              </a:r>
            </a:p>
            <a:p>
              <a:pPr marL="257175" indent="-257175" algn="just">
                <a:buAutoNum type="arabicPeriod"/>
              </a:pPr>
              <a:r>
                <a:rPr lang="en-US" sz="900" strike="sngStrike">
                  <a:latin typeface="Arial" panose="020B0604020202020204" pitchFamily="34" charset="0"/>
                  <a:cs typeface="Arial" panose="020B0604020202020204" pitchFamily="34" charset="0"/>
                </a:rPr>
                <a:t>Pengalihan hak kepemilikan legal atas aset; </a:t>
              </a:r>
              <a:r>
                <a:rPr lang="en-US" sz="900" strike="sngStrike">
                  <a:latin typeface="Arial" panose="020B0604020202020204" pitchFamily="34" charset="0"/>
                  <a:cs typeface="Arial" panose="020B0604020202020204" pitchFamily="34" charset="0"/>
                  <a:sym typeface="Wingdings" panose="05000000000000000000" pitchFamily="2" charset="2"/>
                </a:rPr>
                <a:t> </a:t>
              </a:r>
              <a:r>
                <a:rPr lang="en-US" sz="900" i="1">
                  <a:solidFill>
                    <a:srgbClr val="002060"/>
                  </a:solidFill>
                  <a:latin typeface="Arial" panose="020B0604020202020204" pitchFamily="34" charset="0"/>
                  <a:cs typeface="Arial" panose="020B0604020202020204" pitchFamily="34" charset="0"/>
                  <a:sym typeface="Wingdings" panose="05000000000000000000" pitchFamily="2" charset="2"/>
                </a:rPr>
                <a:t>paragraf BC139(b) IFRS 16</a:t>
              </a:r>
              <a:endParaRPr lang="en-US" sz="900" i="1" strike="sngStrike">
                <a:solidFill>
                  <a:srgbClr val="002060"/>
                </a:solidFill>
                <a:latin typeface="Arial" panose="020B0604020202020204" pitchFamily="34" charset="0"/>
                <a:cs typeface="Arial" panose="020B0604020202020204" pitchFamily="34" charset="0"/>
              </a:endParaRPr>
            </a:p>
            <a:p>
              <a:pPr marL="257175" indent="-257175" algn="just">
                <a:buAutoNum type="arabicPeriod"/>
              </a:pPr>
              <a:r>
                <a:rPr lang="en-US" sz="900">
                  <a:latin typeface="Arial" panose="020B0604020202020204" pitchFamily="34" charset="0"/>
                  <a:cs typeface="Arial" panose="020B0604020202020204" pitchFamily="34" charset="0"/>
                </a:rPr>
                <a:t>Pengalihan penguasaan fisik atas aset;</a:t>
              </a:r>
            </a:p>
            <a:p>
              <a:pPr marL="257175" indent="-257175" algn="just">
                <a:buAutoNum type="arabicPeriod"/>
              </a:pPr>
              <a:r>
                <a:rPr lang="en-US" sz="900" b="1">
                  <a:latin typeface="Arial" panose="020B0604020202020204" pitchFamily="34" charset="0"/>
                  <a:cs typeface="Arial" panose="020B0604020202020204" pitchFamily="34" charset="0"/>
                </a:rPr>
                <a:t>Pengalihan risiko dan manfaat signifikan; </a:t>
              </a:r>
              <a:r>
                <a:rPr lang="en-US" sz="900" b="1">
                  <a:latin typeface="Arial" panose="020B0604020202020204" pitchFamily="34" charset="0"/>
                  <a:cs typeface="Arial" panose="020B0604020202020204" pitchFamily="34" charset="0"/>
                  <a:sym typeface="Wingdings" panose="05000000000000000000" pitchFamily="2" charset="2"/>
                </a:rPr>
                <a:t> </a:t>
              </a:r>
              <a:r>
                <a:rPr lang="en-US" sz="900" b="1">
                  <a:solidFill>
                    <a:srgbClr val="C00000"/>
                  </a:solidFill>
                  <a:latin typeface="Arial" panose="020B0604020202020204" pitchFamily="34" charset="0"/>
                  <a:cs typeface="Arial" panose="020B0604020202020204" pitchFamily="34" charset="0"/>
                  <a:sym typeface="Wingdings" panose="05000000000000000000" pitchFamily="2" charset="2"/>
                </a:rPr>
                <a:t>indikator penting!</a:t>
              </a:r>
              <a:endParaRPr lang="en-US" sz="900" b="1">
                <a:solidFill>
                  <a:srgbClr val="C00000"/>
                </a:solidFill>
                <a:latin typeface="Arial" panose="020B0604020202020204" pitchFamily="34" charset="0"/>
                <a:cs typeface="Arial" panose="020B0604020202020204" pitchFamily="34" charset="0"/>
              </a:endParaRPr>
            </a:p>
            <a:p>
              <a:pPr marL="257175" indent="-257175" algn="just">
                <a:buAutoNum type="arabicPeriod"/>
              </a:pPr>
              <a:r>
                <a:rPr lang="en-US" sz="900">
                  <a:latin typeface="Arial" panose="020B0604020202020204" pitchFamily="34" charset="0"/>
                  <a:cs typeface="Arial" panose="020B0604020202020204" pitchFamily="34" charset="0"/>
                </a:rPr>
                <a:t>Penerimaan aset.</a:t>
              </a:r>
            </a:p>
            <a:p>
              <a:pPr marL="257175" indent="-257175" algn="just">
                <a:buAutoNum type="arabicPeriod"/>
              </a:pPr>
              <a:endParaRPr lang="en-US" sz="900">
                <a:latin typeface="Arial" panose="020B0604020202020204" pitchFamily="34" charset="0"/>
                <a:cs typeface="Arial" panose="020B0604020202020204" pitchFamily="34" charset="0"/>
              </a:endParaRPr>
            </a:p>
          </p:txBody>
        </p:sp>
        <p:sp>
          <p:nvSpPr>
            <p:cNvPr id="24" name="Cloud Callout 23"/>
            <p:cNvSpPr/>
            <p:nvPr/>
          </p:nvSpPr>
          <p:spPr>
            <a:xfrm>
              <a:off x="5346413" y="3238213"/>
              <a:ext cx="2481944" cy="1282536"/>
            </a:xfrm>
            <a:prstGeom prst="cloudCallout">
              <a:avLst>
                <a:gd name="adj1" fmla="val 49002"/>
                <a:gd name="adj2" fmla="val 569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a:solidFill>
                    <a:schemeClr val="tx1"/>
                  </a:solidFill>
                  <a:latin typeface="Arial" panose="020B0604020202020204" pitchFamily="34" charset="0"/>
                  <a:cs typeface="Arial" panose="020B0604020202020204" pitchFamily="34" charset="0"/>
                </a:rPr>
                <a:t>Indikator</a:t>
              </a:r>
            </a:p>
            <a:p>
              <a:pPr algn="ctr"/>
              <a:r>
                <a:rPr lang="en-US" sz="900" b="1">
                  <a:solidFill>
                    <a:srgbClr val="C00000"/>
                  </a:solidFill>
                  <a:latin typeface="Arial" panose="020B0604020202020204" pitchFamily="34" charset="0"/>
                  <a:cs typeface="Arial" panose="020B0604020202020204" pitchFamily="34" charset="0"/>
                </a:rPr>
                <a:t>pengalihan pengendalian</a:t>
              </a:r>
            </a:p>
          </p:txBody>
        </p:sp>
      </p:grpSp>
      <p:sp>
        <p:nvSpPr>
          <p:cNvPr id="26" name="Multiply 25"/>
          <p:cNvSpPr/>
          <p:nvPr/>
        </p:nvSpPr>
        <p:spPr>
          <a:xfrm>
            <a:off x="259549" y="4530966"/>
            <a:ext cx="268666" cy="28968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Smiley Face 27"/>
          <p:cNvSpPr/>
          <p:nvPr/>
        </p:nvSpPr>
        <p:spPr>
          <a:xfrm>
            <a:off x="229361" y="5052402"/>
            <a:ext cx="231570" cy="206423"/>
          </a:xfrm>
          <a:prstGeom prst="smileyFac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11145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Slide Number Placeholder 1"/>
          <p:cNvSpPr>
            <a:spLocks noGrp="1"/>
          </p:cNvSpPr>
          <p:nvPr>
            <p:ph type="sldNum" sz="quarter" idx="12"/>
          </p:nvPr>
        </p:nvSpPr>
        <p:spPr/>
        <p:txBody>
          <a:bodyPr/>
          <a:lstStyle/>
          <a:p>
            <a:pPr>
              <a:defRPr/>
            </a:pPr>
            <a:fld id="{53566220-03D5-4B74-9E24-5963818B9351}" type="slidenum">
              <a:rPr lang="en-US" smtClean="0"/>
              <a:pPr>
                <a:defRPr/>
              </a:pPr>
              <a:t>25</a:t>
            </a:fld>
            <a:endParaRPr lang="en-US" dirty="0"/>
          </a:p>
        </p:txBody>
      </p:sp>
      <p:grpSp>
        <p:nvGrpSpPr>
          <p:cNvPr id="14" name="Group 13"/>
          <p:cNvGrpSpPr/>
          <p:nvPr/>
        </p:nvGrpSpPr>
        <p:grpSpPr>
          <a:xfrm>
            <a:off x="774863" y="1935886"/>
            <a:ext cx="8186747" cy="2947099"/>
            <a:chOff x="1104404" y="2293204"/>
            <a:chExt cx="9792413" cy="3098194"/>
          </a:xfrm>
        </p:grpSpPr>
        <p:grpSp>
          <p:nvGrpSpPr>
            <p:cNvPr id="13" name="Group 12"/>
            <p:cNvGrpSpPr/>
            <p:nvPr/>
          </p:nvGrpSpPr>
          <p:grpSpPr>
            <a:xfrm>
              <a:off x="1104404" y="2588820"/>
              <a:ext cx="9792413" cy="2802578"/>
              <a:chOff x="296882" y="1270659"/>
              <a:chExt cx="9792413" cy="2802578"/>
            </a:xfrm>
          </p:grpSpPr>
          <p:sp>
            <p:nvSpPr>
              <p:cNvPr id="6" name="Rectangle 5"/>
              <p:cNvSpPr/>
              <p:nvPr/>
            </p:nvSpPr>
            <p:spPr>
              <a:xfrm>
                <a:off x="296882" y="1270659"/>
                <a:ext cx="3111335" cy="28025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latin typeface="Arial" panose="020B0604020202020204" pitchFamily="34" charset="0"/>
                    <a:cs typeface="Arial" panose="020B0604020202020204" pitchFamily="34" charset="0"/>
                  </a:rPr>
                  <a:t>ISAK 25: </a:t>
                </a:r>
                <a:r>
                  <a:rPr lang="en-US" sz="1350" i="1">
                    <a:latin typeface="Arial" panose="020B0604020202020204" pitchFamily="34" charset="0"/>
                    <a:cs typeface="Arial" panose="020B0604020202020204" pitchFamily="34" charset="0"/>
                  </a:rPr>
                  <a:t>Hak atas Tanah</a:t>
                </a:r>
                <a:r>
                  <a:rPr lang="en-US" sz="1350">
                    <a:latin typeface="Arial" panose="020B0604020202020204" pitchFamily="34" charset="0"/>
                    <a:cs typeface="Arial" panose="020B0604020202020204" pitchFamily="34" charset="0"/>
                  </a:rPr>
                  <a:t> </a:t>
                </a:r>
                <a:r>
                  <a:rPr lang="en-US" sz="1350">
                    <a:latin typeface="Arial" panose="020B0604020202020204" pitchFamily="34" charset="0"/>
                    <a:cs typeface="Arial" panose="020B0604020202020204" pitchFamily="34" charset="0"/>
                    <a:sym typeface="Wingdings" panose="05000000000000000000" pitchFamily="2" charset="2"/>
                  </a:rPr>
                  <a:t> mengatur perlakuan akuntansi tanah dalam bentuk hak atas tanah yang bersifat sekunder </a:t>
                </a:r>
              </a:p>
              <a:p>
                <a:pPr algn="ctr"/>
                <a:r>
                  <a:rPr lang="en-US" sz="1350">
                    <a:latin typeface="Arial" panose="020B0604020202020204" pitchFamily="34" charset="0"/>
                    <a:cs typeface="Arial" panose="020B0604020202020204" pitchFamily="34" charset="0"/>
                    <a:sym typeface="Wingdings" panose="05000000000000000000" pitchFamily="2" charset="2"/>
                  </a:rPr>
                  <a:t>(misal: HGU, HGB, Hak Pakai)</a:t>
                </a:r>
                <a:endParaRPr lang="en-US" sz="1350">
                  <a:latin typeface="Arial" panose="020B0604020202020204" pitchFamily="34" charset="0"/>
                  <a:cs typeface="Arial" panose="020B0604020202020204" pitchFamily="34" charset="0"/>
                </a:endParaRPr>
              </a:p>
            </p:txBody>
          </p:sp>
          <p:sp>
            <p:nvSpPr>
              <p:cNvPr id="7" name="Rounded Rectangle 7"/>
              <p:cNvSpPr/>
              <p:nvPr/>
            </p:nvSpPr>
            <p:spPr>
              <a:xfrm>
                <a:off x="3593419" y="1270659"/>
                <a:ext cx="5396201" cy="849960"/>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75" b="1">
                    <a:solidFill>
                      <a:schemeClr val="tx1"/>
                    </a:solidFill>
                    <a:latin typeface="Arial" panose="020B0604020202020204" pitchFamily="34" charset="0"/>
                    <a:cs typeface="Arial" panose="020B0604020202020204" pitchFamily="34" charset="0"/>
                  </a:rPr>
                  <a:t>Biaya perolehan hak atas tanah termasuk biaya pengurusan legal hak atas tanah ketika tanah diperoleh pertama kali diakui sebagai aset tetap jika memenuhi definisi aset tetap sesuai PSAK 16: </a:t>
                </a:r>
                <a:r>
                  <a:rPr lang="en-GB" sz="975" b="1" i="1">
                    <a:solidFill>
                      <a:schemeClr val="tx1"/>
                    </a:solidFill>
                    <a:latin typeface="Arial" panose="020B0604020202020204" pitchFamily="34" charset="0"/>
                    <a:cs typeface="Arial" panose="020B0604020202020204" pitchFamily="34" charset="0"/>
                  </a:rPr>
                  <a:t>Aset Tetap</a:t>
                </a:r>
                <a:r>
                  <a:rPr lang="en-GB" sz="975" b="1">
                    <a:solidFill>
                      <a:schemeClr val="tx1"/>
                    </a:solidFill>
                    <a:latin typeface="Arial" panose="020B0604020202020204" pitchFamily="34" charset="0"/>
                    <a:cs typeface="Arial" panose="020B0604020202020204" pitchFamily="34" charset="0"/>
                  </a:rPr>
                  <a:t>.</a:t>
                </a:r>
              </a:p>
            </p:txBody>
          </p:sp>
          <p:sp>
            <p:nvSpPr>
              <p:cNvPr id="8" name="Rounded Rectangle 7"/>
              <p:cNvSpPr/>
              <p:nvPr/>
            </p:nvSpPr>
            <p:spPr>
              <a:xfrm>
                <a:off x="3593420" y="3223277"/>
                <a:ext cx="5396200" cy="84996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75" b="1">
                    <a:solidFill>
                      <a:schemeClr val="tx1"/>
                    </a:solidFill>
                    <a:latin typeface="Arial" panose="020B0604020202020204" pitchFamily="34" charset="0"/>
                    <a:cs typeface="Arial" panose="020B0604020202020204" pitchFamily="34" charset="0"/>
                  </a:rPr>
                  <a:t>Biaya pengurusan perpanjangan atau pembaruan legal hak atas tanah diakui sebagai aset takberwujud dan diamortisasi sesuai PSAK 19: </a:t>
                </a:r>
                <a:r>
                  <a:rPr lang="en-GB" sz="975" b="1" i="1">
                    <a:solidFill>
                      <a:schemeClr val="tx1"/>
                    </a:solidFill>
                    <a:latin typeface="Arial" panose="020B0604020202020204" pitchFamily="34" charset="0"/>
                    <a:cs typeface="Arial" panose="020B0604020202020204" pitchFamily="34" charset="0"/>
                  </a:rPr>
                  <a:t>Aset Takberwujud</a:t>
                </a:r>
                <a:r>
                  <a:rPr lang="en-GB" sz="975" b="1">
                    <a:solidFill>
                      <a:schemeClr val="tx1"/>
                    </a:solidFill>
                    <a:latin typeface="Arial" panose="020B0604020202020204" pitchFamily="34" charset="0"/>
                    <a:cs typeface="Arial" panose="020B0604020202020204" pitchFamily="34" charset="0"/>
                  </a:rPr>
                  <a:t>.</a:t>
                </a:r>
                <a:endParaRPr lang="en-GB" sz="975" b="1" dirty="0">
                  <a:solidFill>
                    <a:schemeClr val="tx1"/>
                  </a:solidFill>
                  <a:latin typeface="Arial" panose="020B0604020202020204" pitchFamily="34" charset="0"/>
                  <a:cs typeface="Arial" panose="020B0604020202020204" pitchFamily="34" charset="0"/>
                </a:endParaRPr>
              </a:p>
            </p:txBody>
          </p:sp>
          <p:sp>
            <p:nvSpPr>
              <p:cNvPr id="9" name="Rounded Rectangle 7"/>
              <p:cNvSpPr/>
              <p:nvPr/>
            </p:nvSpPr>
            <p:spPr>
              <a:xfrm>
                <a:off x="3622824" y="2246968"/>
                <a:ext cx="5366797" cy="849960"/>
              </a:xfrm>
              <a:prstGeom prst="round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75" b="1">
                    <a:solidFill>
                      <a:schemeClr val="tx1"/>
                    </a:solidFill>
                    <a:latin typeface="Arial" panose="020B0604020202020204" pitchFamily="34" charset="0"/>
                    <a:cs typeface="Arial" panose="020B0604020202020204" pitchFamily="34" charset="0"/>
                  </a:rPr>
                  <a:t>Biaya perolehan hak atas tanah tidak disusutkan karena umur ekonomik hak atas tanah tidak terbatas karena dapat terus diperpanjang dan diperbarui, kecuali terdapat bukti lain yang mengindikasikan umur ekonomik menjadi terbatas.</a:t>
                </a:r>
                <a:endParaRPr lang="en-GB" sz="975" b="1" dirty="0">
                  <a:solidFill>
                    <a:schemeClr val="tx1"/>
                  </a:solidFill>
                  <a:latin typeface="Arial" panose="020B0604020202020204" pitchFamily="34" charset="0"/>
                  <a:cs typeface="Arial" panose="020B0604020202020204" pitchFamily="34" charset="0"/>
                </a:endParaRPr>
              </a:p>
            </p:txBody>
          </p:sp>
          <p:sp>
            <p:nvSpPr>
              <p:cNvPr id="11" name="Freeform 10"/>
              <p:cNvSpPr/>
              <p:nvPr/>
            </p:nvSpPr>
            <p:spPr>
              <a:xfrm>
                <a:off x="8837636" y="1952106"/>
                <a:ext cx="1251659" cy="681447"/>
              </a:xfrm>
              <a:custGeom>
                <a:avLst/>
                <a:gdLst>
                  <a:gd name="connsiteX0" fmla="*/ 0 w 2290857"/>
                  <a:gd name="connsiteY0" fmla="*/ 1145307 h 2290613"/>
                  <a:gd name="connsiteX1" fmla="*/ 1145429 w 2290857"/>
                  <a:gd name="connsiteY1" fmla="*/ 0 h 2290613"/>
                  <a:gd name="connsiteX2" fmla="*/ 2290858 w 2290857"/>
                  <a:gd name="connsiteY2" fmla="*/ 1145307 h 2290613"/>
                  <a:gd name="connsiteX3" fmla="*/ 1145429 w 2290857"/>
                  <a:gd name="connsiteY3" fmla="*/ 2290614 h 2290613"/>
                  <a:gd name="connsiteX4" fmla="*/ 0 w 2290857"/>
                  <a:gd name="connsiteY4" fmla="*/ 1145307 h 2290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0857" h="2290613">
                    <a:moveTo>
                      <a:pt x="0" y="1145307"/>
                    </a:moveTo>
                    <a:cubicBezTo>
                      <a:pt x="0" y="512771"/>
                      <a:pt x="512826" y="0"/>
                      <a:pt x="1145429" y="0"/>
                    </a:cubicBezTo>
                    <a:cubicBezTo>
                      <a:pt x="1778032" y="0"/>
                      <a:pt x="2290858" y="512771"/>
                      <a:pt x="2290858" y="1145307"/>
                    </a:cubicBezTo>
                    <a:cubicBezTo>
                      <a:pt x="2290858" y="1777843"/>
                      <a:pt x="1778032" y="2290614"/>
                      <a:pt x="1145429" y="2290614"/>
                    </a:cubicBezTo>
                    <a:cubicBezTo>
                      <a:pt x="512826" y="2290614"/>
                      <a:pt x="0" y="1777843"/>
                      <a:pt x="0" y="1145307"/>
                    </a:cubicBezTo>
                    <a:close/>
                  </a:path>
                </a:pathLst>
              </a:custGeom>
              <a:ln>
                <a:solidFill>
                  <a:srgbClr val="00338D"/>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303723" tIns="303572" rIns="303722" bIns="303572" numCol="1" spcCol="1270" anchor="ctr" anchorCtr="0">
                <a:noAutofit/>
              </a:bodyPr>
              <a:lstStyle/>
              <a:p>
                <a:pPr algn="ctr" defTabSz="2033588">
                  <a:lnSpc>
                    <a:spcPct val="90000"/>
                  </a:lnSpc>
                  <a:spcBef>
                    <a:spcPct val="0"/>
                  </a:spcBef>
                  <a:spcAft>
                    <a:spcPct val="35000"/>
                  </a:spcAft>
                </a:pPr>
                <a:r>
                  <a:rPr lang="en-GB" sz="1350">
                    <a:solidFill>
                      <a:srgbClr val="00338D"/>
                    </a:solidFill>
                    <a:latin typeface="Arial" panose="020B0604020202020204" pitchFamily="34" charset="0"/>
                    <a:cs typeface="Arial" panose="020B0604020202020204" pitchFamily="34" charset="0"/>
                  </a:rPr>
                  <a:t>ISAK 25 #2</a:t>
                </a:r>
                <a:endParaRPr lang="en-GB" sz="1350" dirty="0">
                  <a:solidFill>
                    <a:srgbClr val="00338D"/>
                  </a:solidFill>
                  <a:latin typeface="Arial" panose="020B0604020202020204" pitchFamily="34" charset="0"/>
                  <a:cs typeface="Arial" panose="020B0604020202020204" pitchFamily="34" charset="0"/>
                </a:endParaRPr>
              </a:p>
            </p:txBody>
          </p:sp>
          <p:sp>
            <p:nvSpPr>
              <p:cNvPr id="12" name="Freeform 11"/>
              <p:cNvSpPr/>
              <p:nvPr/>
            </p:nvSpPr>
            <p:spPr>
              <a:xfrm>
                <a:off x="8837636" y="2966810"/>
                <a:ext cx="1251659" cy="681447"/>
              </a:xfrm>
              <a:custGeom>
                <a:avLst/>
                <a:gdLst>
                  <a:gd name="connsiteX0" fmla="*/ 0 w 2290857"/>
                  <a:gd name="connsiteY0" fmla="*/ 1145307 h 2290613"/>
                  <a:gd name="connsiteX1" fmla="*/ 1145429 w 2290857"/>
                  <a:gd name="connsiteY1" fmla="*/ 0 h 2290613"/>
                  <a:gd name="connsiteX2" fmla="*/ 2290858 w 2290857"/>
                  <a:gd name="connsiteY2" fmla="*/ 1145307 h 2290613"/>
                  <a:gd name="connsiteX3" fmla="*/ 1145429 w 2290857"/>
                  <a:gd name="connsiteY3" fmla="*/ 2290614 h 2290613"/>
                  <a:gd name="connsiteX4" fmla="*/ 0 w 2290857"/>
                  <a:gd name="connsiteY4" fmla="*/ 1145307 h 2290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0857" h="2290613">
                    <a:moveTo>
                      <a:pt x="0" y="1145307"/>
                    </a:moveTo>
                    <a:cubicBezTo>
                      <a:pt x="0" y="512771"/>
                      <a:pt x="512826" y="0"/>
                      <a:pt x="1145429" y="0"/>
                    </a:cubicBezTo>
                    <a:cubicBezTo>
                      <a:pt x="1778032" y="0"/>
                      <a:pt x="2290858" y="512771"/>
                      <a:pt x="2290858" y="1145307"/>
                    </a:cubicBezTo>
                    <a:cubicBezTo>
                      <a:pt x="2290858" y="1777843"/>
                      <a:pt x="1778032" y="2290614"/>
                      <a:pt x="1145429" y="2290614"/>
                    </a:cubicBezTo>
                    <a:cubicBezTo>
                      <a:pt x="512826" y="2290614"/>
                      <a:pt x="0" y="1777843"/>
                      <a:pt x="0" y="1145307"/>
                    </a:cubicBezTo>
                    <a:close/>
                  </a:path>
                </a:pathLst>
              </a:custGeom>
              <a:ln>
                <a:solidFill>
                  <a:srgbClr val="00338D"/>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303723" tIns="303572" rIns="303722" bIns="303572" numCol="1" spcCol="1270" anchor="ctr" anchorCtr="0">
                <a:noAutofit/>
              </a:bodyPr>
              <a:lstStyle/>
              <a:p>
                <a:pPr algn="ctr" defTabSz="2033588">
                  <a:lnSpc>
                    <a:spcPct val="90000"/>
                  </a:lnSpc>
                  <a:spcBef>
                    <a:spcPct val="0"/>
                  </a:spcBef>
                  <a:spcAft>
                    <a:spcPct val="35000"/>
                  </a:spcAft>
                </a:pPr>
                <a:r>
                  <a:rPr lang="en-GB" sz="1350">
                    <a:solidFill>
                      <a:srgbClr val="00338D"/>
                    </a:solidFill>
                    <a:latin typeface="Arial" panose="020B0604020202020204" pitchFamily="34" charset="0"/>
                    <a:cs typeface="Arial" panose="020B0604020202020204" pitchFamily="34" charset="0"/>
                  </a:rPr>
                  <a:t>ISAK 25 #3</a:t>
                </a:r>
                <a:endParaRPr lang="en-GB" sz="1350" dirty="0">
                  <a:solidFill>
                    <a:srgbClr val="00338D"/>
                  </a:solidFill>
                  <a:latin typeface="Arial" panose="020B0604020202020204" pitchFamily="34" charset="0"/>
                  <a:cs typeface="Arial" panose="020B0604020202020204" pitchFamily="34" charset="0"/>
                </a:endParaRPr>
              </a:p>
            </p:txBody>
          </p:sp>
        </p:grpSp>
        <p:sp>
          <p:nvSpPr>
            <p:cNvPr id="10" name="Freeform 9"/>
            <p:cNvSpPr/>
            <p:nvPr/>
          </p:nvSpPr>
          <p:spPr>
            <a:xfrm>
              <a:off x="9645158" y="2293204"/>
              <a:ext cx="1251659" cy="681447"/>
            </a:xfrm>
            <a:custGeom>
              <a:avLst/>
              <a:gdLst>
                <a:gd name="connsiteX0" fmla="*/ 0 w 2290857"/>
                <a:gd name="connsiteY0" fmla="*/ 1145307 h 2290613"/>
                <a:gd name="connsiteX1" fmla="*/ 1145429 w 2290857"/>
                <a:gd name="connsiteY1" fmla="*/ 0 h 2290613"/>
                <a:gd name="connsiteX2" fmla="*/ 2290858 w 2290857"/>
                <a:gd name="connsiteY2" fmla="*/ 1145307 h 2290613"/>
                <a:gd name="connsiteX3" fmla="*/ 1145429 w 2290857"/>
                <a:gd name="connsiteY3" fmla="*/ 2290614 h 2290613"/>
                <a:gd name="connsiteX4" fmla="*/ 0 w 2290857"/>
                <a:gd name="connsiteY4" fmla="*/ 1145307 h 2290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0857" h="2290613">
                  <a:moveTo>
                    <a:pt x="0" y="1145307"/>
                  </a:moveTo>
                  <a:cubicBezTo>
                    <a:pt x="0" y="512771"/>
                    <a:pt x="512826" y="0"/>
                    <a:pt x="1145429" y="0"/>
                  </a:cubicBezTo>
                  <a:cubicBezTo>
                    <a:pt x="1778032" y="0"/>
                    <a:pt x="2290858" y="512771"/>
                    <a:pt x="2290858" y="1145307"/>
                  </a:cubicBezTo>
                  <a:cubicBezTo>
                    <a:pt x="2290858" y="1777843"/>
                    <a:pt x="1778032" y="2290614"/>
                    <a:pt x="1145429" y="2290614"/>
                  </a:cubicBezTo>
                  <a:cubicBezTo>
                    <a:pt x="512826" y="2290614"/>
                    <a:pt x="0" y="1777843"/>
                    <a:pt x="0" y="1145307"/>
                  </a:cubicBezTo>
                  <a:close/>
                </a:path>
              </a:pathLst>
            </a:custGeom>
            <a:ln>
              <a:solidFill>
                <a:srgbClr val="00338D"/>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303723" tIns="303572" rIns="303722" bIns="303572" numCol="1" spcCol="1270" anchor="ctr" anchorCtr="0">
              <a:noAutofit/>
            </a:bodyPr>
            <a:lstStyle/>
            <a:p>
              <a:pPr algn="ctr" defTabSz="2033588">
                <a:lnSpc>
                  <a:spcPct val="90000"/>
                </a:lnSpc>
                <a:spcBef>
                  <a:spcPct val="0"/>
                </a:spcBef>
                <a:spcAft>
                  <a:spcPct val="35000"/>
                </a:spcAft>
              </a:pPr>
              <a:r>
                <a:rPr lang="en-GB" sz="1350">
                  <a:solidFill>
                    <a:srgbClr val="00338D"/>
                  </a:solidFill>
                  <a:latin typeface="Arial" panose="020B0604020202020204" pitchFamily="34" charset="0"/>
                  <a:cs typeface="Arial" panose="020B0604020202020204" pitchFamily="34" charset="0"/>
                </a:rPr>
                <a:t>ISAK 25 #1</a:t>
              </a:r>
              <a:endParaRPr lang="en-GB" sz="1350" dirty="0">
                <a:solidFill>
                  <a:srgbClr val="00338D"/>
                </a:solidFill>
                <a:latin typeface="Arial" panose="020B0604020202020204" pitchFamily="34" charset="0"/>
                <a:cs typeface="Arial" panose="020B0604020202020204" pitchFamily="34" charset="0"/>
              </a:endParaRPr>
            </a:p>
          </p:txBody>
        </p:sp>
      </p:grpSp>
      <p:sp>
        <p:nvSpPr>
          <p:cNvPr id="15" name="Title 1"/>
          <p:cNvSpPr txBox="1">
            <a:spLocks/>
          </p:cNvSpPr>
          <p:nvPr/>
        </p:nvSpPr>
        <p:spPr>
          <a:xfrm>
            <a:off x="164762" y="5111525"/>
            <a:ext cx="8796848" cy="30542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GB" sz="2400" b="1">
                <a:latin typeface="Arial" panose="020B0604020202020204" pitchFamily="34" charset="0"/>
                <a:cs typeface="Arial" panose="020B0604020202020204" pitchFamily="34" charset="0"/>
              </a:rPr>
              <a:t>ISAK 25: </a:t>
            </a:r>
            <a:r>
              <a:rPr lang="en-GB" sz="2400" b="1" i="1">
                <a:latin typeface="Arial" panose="020B0604020202020204" pitchFamily="34" charset="0"/>
                <a:cs typeface="Arial" panose="020B0604020202020204" pitchFamily="34" charset="0"/>
              </a:rPr>
              <a:t>HAK ATAS TANAH</a:t>
            </a:r>
            <a:endParaRPr lang="en-GB"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4190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2" name="Slide Number Placeholder 1"/>
          <p:cNvSpPr>
            <a:spLocks noGrp="1"/>
          </p:cNvSpPr>
          <p:nvPr>
            <p:ph type="sldNum" sz="quarter" idx="12"/>
          </p:nvPr>
        </p:nvSpPr>
        <p:spPr/>
        <p:txBody>
          <a:bodyPr/>
          <a:lstStyle/>
          <a:p>
            <a:pPr>
              <a:defRPr/>
            </a:pPr>
            <a:fld id="{53566220-03D5-4B74-9E24-5963818B9351}" type="slidenum">
              <a:rPr lang="en-US" smtClean="0"/>
              <a:pPr>
                <a:defRPr/>
              </a:pPr>
              <a:t>26</a:t>
            </a:fld>
            <a:endParaRPr lang="en-US" dirty="0"/>
          </a:p>
        </p:txBody>
      </p:sp>
      <p:sp>
        <p:nvSpPr>
          <p:cNvPr id="3" name="Title 1"/>
          <p:cNvSpPr txBox="1">
            <a:spLocks/>
          </p:cNvSpPr>
          <p:nvPr/>
        </p:nvSpPr>
        <p:spPr>
          <a:xfrm>
            <a:off x="185233" y="1799232"/>
            <a:ext cx="8796848" cy="305426"/>
          </a:xfrm>
          <a:prstGeom prst="rect">
            <a:avLst/>
          </a:prstGeom>
        </p:spPr>
        <p:txBody>
          <a:bodyP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700" b="1">
                <a:latin typeface="Arial" panose="020B0604020202020204" pitchFamily="34" charset="0"/>
                <a:cs typeface="Arial" panose="020B0604020202020204" pitchFamily="34" charset="0"/>
              </a:rPr>
              <a:t>ANALISIS POLA FAKTA SKEMA HAK ATAS TANAH (SEKUNDER)</a:t>
            </a:r>
            <a:endParaRPr lang="en-GB" sz="2700" b="1" dirty="0">
              <a:latin typeface="Arial" panose="020B0604020202020204" pitchFamily="34" charset="0"/>
              <a:cs typeface="Arial" panose="020B0604020202020204" pitchFamily="34" charset="0"/>
            </a:endParaRPr>
          </a:p>
        </p:txBody>
      </p:sp>
      <p:sp>
        <p:nvSpPr>
          <p:cNvPr id="5" name="Rectangle 4"/>
          <p:cNvSpPr/>
          <p:nvPr/>
        </p:nvSpPr>
        <p:spPr>
          <a:xfrm>
            <a:off x="338276" y="2260723"/>
            <a:ext cx="3069758" cy="160958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00" b="1">
                <a:latin typeface="Arial" panose="020B0604020202020204" pitchFamily="34" charset="0"/>
                <a:cs typeface="Arial" panose="020B0604020202020204" pitchFamily="34" charset="0"/>
              </a:rPr>
              <a:t>IFRS (DE PSAK 72):</a:t>
            </a:r>
          </a:p>
          <a:p>
            <a:pPr marL="257175" indent="-257175" algn="just">
              <a:buAutoNum type="arabicPeriod"/>
            </a:pPr>
            <a:r>
              <a:rPr lang="en-US" sz="900">
                <a:latin typeface="Arial" panose="020B0604020202020204" pitchFamily="34" charset="0"/>
                <a:cs typeface="Arial" panose="020B0604020202020204" pitchFamily="34" charset="0"/>
              </a:rPr>
              <a:t>Adanya hak kini atas pembayaran untuk aset;</a:t>
            </a:r>
          </a:p>
          <a:p>
            <a:pPr marL="257175" indent="-257175" algn="just">
              <a:buAutoNum type="arabicPeriod"/>
            </a:pPr>
            <a:r>
              <a:rPr lang="en-US" sz="900" strike="sngStrike">
                <a:latin typeface="Arial" panose="020B0604020202020204" pitchFamily="34" charset="0"/>
                <a:cs typeface="Arial" panose="020B0604020202020204" pitchFamily="34" charset="0"/>
              </a:rPr>
              <a:t>Pengalihan hak kepemilikan legal atas aset; </a:t>
            </a:r>
            <a:r>
              <a:rPr lang="en-US" sz="900" strike="sngStrike">
                <a:latin typeface="Arial" panose="020B0604020202020204" pitchFamily="34" charset="0"/>
                <a:cs typeface="Arial" panose="020B0604020202020204" pitchFamily="34" charset="0"/>
                <a:sym typeface="Wingdings" panose="05000000000000000000" pitchFamily="2" charset="2"/>
              </a:rPr>
              <a:t> </a:t>
            </a:r>
            <a:r>
              <a:rPr lang="en-US" sz="900" i="1">
                <a:solidFill>
                  <a:srgbClr val="002060"/>
                </a:solidFill>
                <a:latin typeface="Arial" panose="020B0604020202020204" pitchFamily="34" charset="0"/>
                <a:cs typeface="Arial" panose="020B0604020202020204" pitchFamily="34" charset="0"/>
                <a:sym typeface="Wingdings" panose="05000000000000000000" pitchFamily="2" charset="2"/>
              </a:rPr>
              <a:t>paragraf BC139(b) IFRS 16</a:t>
            </a:r>
            <a:endParaRPr lang="en-US" sz="900" i="1" strike="sngStrike">
              <a:solidFill>
                <a:srgbClr val="002060"/>
              </a:solidFill>
              <a:latin typeface="Arial" panose="020B0604020202020204" pitchFamily="34" charset="0"/>
              <a:cs typeface="Arial" panose="020B0604020202020204" pitchFamily="34" charset="0"/>
            </a:endParaRPr>
          </a:p>
          <a:p>
            <a:pPr marL="257175" indent="-257175" algn="just">
              <a:buAutoNum type="arabicPeriod"/>
            </a:pPr>
            <a:r>
              <a:rPr lang="en-US" sz="900">
                <a:latin typeface="Arial" panose="020B0604020202020204" pitchFamily="34" charset="0"/>
                <a:cs typeface="Arial" panose="020B0604020202020204" pitchFamily="34" charset="0"/>
              </a:rPr>
              <a:t>Pengalihan penguasaan fisik atas aset;</a:t>
            </a:r>
          </a:p>
          <a:p>
            <a:pPr marL="257175" indent="-257175" algn="just">
              <a:buAutoNum type="arabicPeriod"/>
            </a:pPr>
            <a:r>
              <a:rPr lang="en-US" sz="1350" b="1">
                <a:latin typeface="Arial" panose="020B0604020202020204" pitchFamily="34" charset="0"/>
                <a:cs typeface="Arial" panose="020B0604020202020204" pitchFamily="34" charset="0"/>
              </a:rPr>
              <a:t>Pengalihan risiko dan manfaat signifikan; </a:t>
            </a:r>
            <a:r>
              <a:rPr lang="en-US" sz="1350" b="1">
                <a:latin typeface="Arial" panose="020B0604020202020204" pitchFamily="34" charset="0"/>
                <a:cs typeface="Arial" panose="020B0604020202020204" pitchFamily="34" charset="0"/>
                <a:sym typeface="Wingdings" panose="05000000000000000000" pitchFamily="2" charset="2"/>
              </a:rPr>
              <a:t> </a:t>
            </a:r>
            <a:r>
              <a:rPr lang="en-US" sz="1350" b="1">
                <a:solidFill>
                  <a:srgbClr val="C00000"/>
                </a:solidFill>
                <a:latin typeface="Arial" panose="020B0604020202020204" pitchFamily="34" charset="0"/>
                <a:cs typeface="Arial" panose="020B0604020202020204" pitchFamily="34" charset="0"/>
                <a:sym typeface="Wingdings" panose="05000000000000000000" pitchFamily="2" charset="2"/>
              </a:rPr>
              <a:t>indikator penting!</a:t>
            </a:r>
            <a:endParaRPr lang="en-US" sz="1350" b="1">
              <a:solidFill>
                <a:srgbClr val="C00000"/>
              </a:solidFill>
              <a:latin typeface="Arial" panose="020B0604020202020204" pitchFamily="34" charset="0"/>
              <a:cs typeface="Arial" panose="020B0604020202020204" pitchFamily="34" charset="0"/>
            </a:endParaRPr>
          </a:p>
          <a:p>
            <a:pPr marL="257175" indent="-257175" algn="just">
              <a:buAutoNum type="arabicPeriod"/>
            </a:pPr>
            <a:r>
              <a:rPr lang="en-US" sz="900">
                <a:latin typeface="Arial" panose="020B0604020202020204" pitchFamily="34" charset="0"/>
                <a:cs typeface="Arial" panose="020B0604020202020204" pitchFamily="34" charset="0"/>
              </a:rPr>
              <a:t>Penerimaan aset.</a:t>
            </a:r>
          </a:p>
          <a:p>
            <a:pPr marL="257175" indent="-257175" algn="just">
              <a:buAutoNum type="arabicPeriod"/>
            </a:pPr>
            <a:endParaRPr lang="en-US" sz="900">
              <a:latin typeface="Arial" panose="020B0604020202020204" pitchFamily="34" charset="0"/>
              <a:cs typeface="Arial" panose="020B0604020202020204" pitchFamily="34" charset="0"/>
            </a:endParaRPr>
          </a:p>
        </p:txBody>
      </p:sp>
      <p:sp>
        <p:nvSpPr>
          <p:cNvPr id="7" name="Rectangle 6"/>
          <p:cNvSpPr/>
          <p:nvPr/>
        </p:nvSpPr>
        <p:spPr>
          <a:xfrm>
            <a:off x="71651" y="3088660"/>
            <a:ext cx="3582538" cy="378725"/>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a:p>
        </p:txBody>
      </p:sp>
      <p:sp>
        <p:nvSpPr>
          <p:cNvPr id="8" name="Right Arrow 7"/>
          <p:cNvSpPr/>
          <p:nvPr/>
        </p:nvSpPr>
        <p:spPr>
          <a:xfrm>
            <a:off x="3775026" y="2860911"/>
            <a:ext cx="1494430" cy="834220"/>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75" b="1">
                <a:latin typeface="Arial" panose="020B0604020202020204" pitchFamily="34" charset="0"/>
                <a:cs typeface="Arial" panose="020B0604020202020204" pitchFamily="34" charset="0"/>
              </a:rPr>
              <a:t>HGB, HGU, HAK PAKAI</a:t>
            </a:r>
          </a:p>
        </p:txBody>
      </p:sp>
      <p:sp>
        <p:nvSpPr>
          <p:cNvPr id="9" name="Flowchart: Alternate Process 8"/>
          <p:cNvSpPr/>
          <p:nvPr/>
        </p:nvSpPr>
        <p:spPr>
          <a:xfrm>
            <a:off x="5328876" y="2260724"/>
            <a:ext cx="3535345" cy="1609589"/>
          </a:xfrm>
          <a:prstGeom prst="flowChartAlternateProcess">
            <a:avLst/>
          </a:prstGeom>
        </p:spPr>
        <p:style>
          <a:lnRef idx="2">
            <a:schemeClr val="accent5"/>
          </a:lnRef>
          <a:fillRef idx="1">
            <a:schemeClr val="lt1"/>
          </a:fillRef>
          <a:effectRef idx="0">
            <a:schemeClr val="accent5"/>
          </a:effectRef>
          <a:fontRef idx="minor">
            <a:schemeClr val="dk1"/>
          </a:fontRef>
        </p:style>
        <p:txBody>
          <a:bodyPr rtlCol="0" anchor="ctr"/>
          <a:lstStyle/>
          <a:p>
            <a:pPr marL="257175" indent="-257175">
              <a:buAutoNum type="arabicPeriod"/>
            </a:pPr>
            <a:r>
              <a:rPr lang="en-US" sz="1275">
                <a:solidFill>
                  <a:srgbClr val="002060"/>
                </a:solidFill>
                <a:latin typeface="Arial" panose="020B0604020202020204" pitchFamily="34" charset="0"/>
                <a:cs typeface="Arial" panose="020B0604020202020204" pitchFamily="34" charset="0"/>
              </a:rPr>
              <a:t>Dapat dijual kembali;</a:t>
            </a:r>
          </a:p>
          <a:p>
            <a:pPr marL="257175" indent="-257175">
              <a:buAutoNum type="arabicPeriod"/>
            </a:pPr>
            <a:r>
              <a:rPr lang="en-US" sz="1275">
                <a:solidFill>
                  <a:srgbClr val="002060"/>
                </a:solidFill>
                <a:latin typeface="Arial" panose="020B0604020202020204" pitchFamily="34" charset="0"/>
                <a:cs typeface="Arial" panose="020B0604020202020204" pitchFamily="34" charset="0"/>
              </a:rPr>
              <a:t>Dapat digunakan sebagai jaminan atau kolateral;</a:t>
            </a:r>
          </a:p>
          <a:p>
            <a:pPr marL="257175" indent="-257175">
              <a:buAutoNum type="arabicPeriod"/>
            </a:pPr>
            <a:r>
              <a:rPr lang="en-US" sz="1275">
                <a:solidFill>
                  <a:srgbClr val="002060"/>
                </a:solidFill>
                <a:latin typeface="Arial" panose="020B0604020202020204" pitchFamily="34" charset="0"/>
                <a:cs typeface="Arial" panose="020B0604020202020204" pitchFamily="34" charset="0"/>
              </a:rPr>
              <a:t>Nilai kini dari hak residual tanah diperkirakan kecil (biaya admin dan pajak);</a:t>
            </a:r>
          </a:p>
          <a:p>
            <a:pPr marL="257175" indent="-257175">
              <a:buAutoNum type="arabicPeriod"/>
            </a:pPr>
            <a:r>
              <a:rPr lang="en-US" sz="1275">
                <a:solidFill>
                  <a:srgbClr val="002060"/>
                </a:solidFill>
                <a:latin typeface="Arial" panose="020B0604020202020204" pitchFamily="34" charset="0"/>
                <a:cs typeface="Arial" panose="020B0604020202020204" pitchFamily="34" charset="0"/>
              </a:rPr>
              <a:t>Biaya pengurusan perpanjangan hak tidak substansial.</a:t>
            </a:r>
          </a:p>
        </p:txBody>
      </p:sp>
      <p:sp>
        <p:nvSpPr>
          <p:cNvPr id="10" name="Down Arrow 9"/>
          <p:cNvSpPr/>
          <p:nvPr/>
        </p:nvSpPr>
        <p:spPr>
          <a:xfrm>
            <a:off x="6858000" y="3911256"/>
            <a:ext cx="634621" cy="9379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TextBox 10"/>
          <p:cNvSpPr txBox="1"/>
          <p:nvPr/>
        </p:nvSpPr>
        <p:spPr>
          <a:xfrm>
            <a:off x="5177648" y="4808278"/>
            <a:ext cx="4041491" cy="507831"/>
          </a:xfrm>
          <a:prstGeom prst="rect">
            <a:avLst/>
          </a:prstGeom>
          <a:noFill/>
        </p:spPr>
        <p:txBody>
          <a:bodyPr wrap="none" rtlCol="0">
            <a:spAutoFit/>
          </a:bodyPr>
          <a:lstStyle/>
          <a:p>
            <a:r>
              <a:rPr lang="en-US" sz="1350" b="1">
                <a:solidFill>
                  <a:srgbClr val="C00000"/>
                </a:solidFill>
                <a:latin typeface="Arial" panose="020B0604020202020204" pitchFamily="34" charset="0"/>
                <a:cs typeface="Arial" panose="020B0604020202020204" pitchFamily="34" charset="0"/>
              </a:rPr>
              <a:t>Secara substansi menyerupai pembelian tanah</a:t>
            </a:r>
          </a:p>
          <a:p>
            <a:pPr algn="ctr"/>
            <a:r>
              <a:rPr lang="en-US" sz="1350" b="1">
                <a:solidFill>
                  <a:srgbClr val="002060"/>
                </a:solidFill>
                <a:latin typeface="Arial" panose="020B0604020202020204" pitchFamily="34" charset="0"/>
                <a:cs typeface="Arial" panose="020B0604020202020204" pitchFamily="34" charset="0"/>
              </a:rPr>
              <a:t>(lihat PSAK 16: </a:t>
            </a:r>
            <a:r>
              <a:rPr lang="en-US" sz="1350" b="1" i="1">
                <a:solidFill>
                  <a:srgbClr val="002060"/>
                </a:solidFill>
                <a:latin typeface="Arial" panose="020B0604020202020204" pitchFamily="34" charset="0"/>
                <a:cs typeface="Arial" panose="020B0604020202020204" pitchFamily="34" charset="0"/>
              </a:rPr>
              <a:t>Aset Tetap</a:t>
            </a:r>
            <a:r>
              <a:rPr lang="en-US" sz="1350" b="1">
                <a:solidFill>
                  <a:srgbClr val="002060"/>
                </a:solidFill>
                <a:latin typeface="Arial" panose="020B0604020202020204" pitchFamily="34" charset="0"/>
                <a:cs typeface="Arial" panose="020B0604020202020204" pitchFamily="34" charset="0"/>
              </a:rPr>
              <a:t>)</a:t>
            </a:r>
          </a:p>
        </p:txBody>
      </p:sp>
      <p:sp>
        <p:nvSpPr>
          <p:cNvPr id="12" name="Freeform 11"/>
          <p:cNvSpPr/>
          <p:nvPr/>
        </p:nvSpPr>
        <p:spPr>
          <a:xfrm>
            <a:off x="8097576" y="4495533"/>
            <a:ext cx="1046424" cy="353688"/>
          </a:xfrm>
          <a:custGeom>
            <a:avLst/>
            <a:gdLst>
              <a:gd name="connsiteX0" fmla="*/ 0 w 2290857"/>
              <a:gd name="connsiteY0" fmla="*/ 1145307 h 2290613"/>
              <a:gd name="connsiteX1" fmla="*/ 1145429 w 2290857"/>
              <a:gd name="connsiteY1" fmla="*/ 0 h 2290613"/>
              <a:gd name="connsiteX2" fmla="*/ 2290858 w 2290857"/>
              <a:gd name="connsiteY2" fmla="*/ 1145307 h 2290613"/>
              <a:gd name="connsiteX3" fmla="*/ 1145429 w 2290857"/>
              <a:gd name="connsiteY3" fmla="*/ 2290614 h 2290613"/>
              <a:gd name="connsiteX4" fmla="*/ 0 w 2290857"/>
              <a:gd name="connsiteY4" fmla="*/ 1145307 h 2290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0857" h="2290613">
                <a:moveTo>
                  <a:pt x="0" y="1145307"/>
                </a:moveTo>
                <a:cubicBezTo>
                  <a:pt x="0" y="512771"/>
                  <a:pt x="512826" y="0"/>
                  <a:pt x="1145429" y="0"/>
                </a:cubicBezTo>
                <a:cubicBezTo>
                  <a:pt x="1778032" y="0"/>
                  <a:pt x="2290858" y="512771"/>
                  <a:pt x="2290858" y="1145307"/>
                </a:cubicBezTo>
                <a:cubicBezTo>
                  <a:pt x="2290858" y="1777843"/>
                  <a:pt x="1778032" y="2290614"/>
                  <a:pt x="1145429" y="2290614"/>
                </a:cubicBezTo>
                <a:cubicBezTo>
                  <a:pt x="512826" y="2290614"/>
                  <a:pt x="0" y="1777843"/>
                  <a:pt x="0" y="1145307"/>
                </a:cubicBezTo>
                <a:close/>
              </a:path>
            </a:pathLst>
          </a:custGeom>
          <a:ln>
            <a:solidFill>
              <a:srgbClr val="00338D"/>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303723" tIns="303572" rIns="303722" bIns="303572" numCol="1" spcCol="1270" anchor="ctr" anchorCtr="0">
            <a:noAutofit/>
          </a:bodyPr>
          <a:lstStyle/>
          <a:p>
            <a:pPr algn="ctr" defTabSz="2033588">
              <a:lnSpc>
                <a:spcPct val="90000"/>
              </a:lnSpc>
              <a:spcBef>
                <a:spcPct val="0"/>
              </a:spcBef>
              <a:spcAft>
                <a:spcPct val="35000"/>
              </a:spcAft>
            </a:pPr>
            <a:r>
              <a:rPr lang="en-GB" sz="975">
                <a:solidFill>
                  <a:srgbClr val="00338D"/>
                </a:solidFill>
                <a:latin typeface="Arial" panose="020B0604020202020204" pitchFamily="34" charset="0"/>
                <a:cs typeface="Arial" panose="020B0604020202020204" pitchFamily="34" charset="0"/>
              </a:rPr>
              <a:t>ISAK 25 #1</a:t>
            </a:r>
            <a:endParaRPr lang="en-GB" sz="975" dirty="0">
              <a:solidFill>
                <a:srgbClr val="00338D"/>
              </a:solidFill>
              <a:latin typeface="Arial" panose="020B0604020202020204" pitchFamily="34" charset="0"/>
              <a:cs typeface="Arial" panose="020B0604020202020204" pitchFamily="34" charset="0"/>
            </a:endParaRPr>
          </a:p>
        </p:txBody>
      </p:sp>
      <p:sp>
        <p:nvSpPr>
          <p:cNvPr id="13" name="Rounded Rectangular Callout 12"/>
          <p:cNvSpPr/>
          <p:nvPr/>
        </p:nvSpPr>
        <p:spPr>
          <a:xfrm>
            <a:off x="1760561" y="3961847"/>
            <a:ext cx="2761679" cy="1554675"/>
          </a:xfrm>
          <a:prstGeom prst="wedgeRoundRectCallout">
            <a:avLst>
              <a:gd name="adj1" fmla="val 84428"/>
              <a:gd name="adj2" fmla="val 26454"/>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350">
                <a:latin typeface="Arial" panose="020B0604020202020204" pitchFamily="34" charset="0"/>
                <a:cs typeface="Arial" panose="020B0604020202020204" pitchFamily="34" charset="0"/>
              </a:rPr>
              <a:t>Pengukuran selanjutnya (jika memilih model biaya): lihat PSAK 16 paragraf 58 bahwa tanah memiliki umur manfaat tidak terbatas sehingga tidak disusutkan</a:t>
            </a:r>
          </a:p>
        </p:txBody>
      </p:sp>
      <p:sp>
        <p:nvSpPr>
          <p:cNvPr id="14" name="Freeform 13"/>
          <p:cNvSpPr/>
          <p:nvPr/>
        </p:nvSpPr>
        <p:spPr>
          <a:xfrm>
            <a:off x="3685937" y="5135025"/>
            <a:ext cx="1046424" cy="648214"/>
          </a:xfrm>
          <a:custGeom>
            <a:avLst/>
            <a:gdLst>
              <a:gd name="connsiteX0" fmla="*/ 0 w 2290857"/>
              <a:gd name="connsiteY0" fmla="*/ 1145307 h 2290613"/>
              <a:gd name="connsiteX1" fmla="*/ 1145429 w 2290857"/>
              <a:gd name="connsiteY1" fmla="*/ 0 h 2290613"/>
              <a:gd name="connsiteX2" fmla="*/ 2290858 w 2290857"/>
              <a:gd name="connsiteY2" fmla="*/ 1145307 h 2290613"/>
              <a:gd name="connsiteX3" fmla="*/ 1145429 w 2290857"/>
              <a:gd name="connsiteY3" fmla="*/ 2290614 h 2290613"/>
              <a:gd name="connsiteX4" fmla="*/ 0 w 2290857"/>
              <a:gd name="connsiteY4" fmla="*/ 1145307 h 2290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0857" h="2290613">
                <a:moveTo>
                  <a:pt x="0" y="1145307"/>
                </a:moveTo>
                <a:cubicBezTo>
                  <a:pt x="0" y="512771"/>
                  <a:pt x="512826" y="0"/>
                  <a:pt x="1145429" y="0"/>
                </a:cubicBezTo>
                <a:cubicBezTo>
                  <a:pt x="1778032" y="0"/>
                  <a:pt x="2290858" y="512771"/>
                  <a:pt x="2290858" y="1145307"/>
                </a:cubicBezTo>
                <a:cubicBezTo>
                  <a:pt x="2290858" y="1777843"/>
                  <a:pt x="1778032" y="2290614"/>
                  <a:pt x="1145429" y="2290614"/>
                </a:cubicBezTo>
                <a:cubicBezTo>
                  <a:pt x="512826" y="2290614"/>
                  <a:pt x="0" y="1777843"/>
                  <a:pt x="0" y="1145307"/>
                </a:cubicBezTo>
                <a:close/>
              </a:path>
            </a:pathLst>
          </a:custGeom>
          <a:ln>
            <a:solidFill>
              <a:srgbClr val="00338D"/>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303723" tIns="303572" rIns="303722" bIns="303572" numCol="1" spcCol="1270" anchor="ctr" anchorCtr="0">
            <a:noAutofit/>
          </a:bodyPr>
          <a:lstStyle/>
          <a:p>
            <a:pPr algn="ctr" defTabSz="2033588">
              <a:lnSpc>
                <a:spcPct val="90000"/>
              </a:lnSpc>
              <a:spcBef>
                <a:spcPct val="0"/>
              </a:spcBef>
              <a:spcAft>
                <a:spcPct val="35000"/>
              </a:spcAft>
            </a:pPr>
            <a:r>
              <a:rPr lang="en-GB" sz="1350">
                <a:solidFill>
                  <a:srgbClr val="00338D"/>
                </a:solidFill>
                <a:latin typeface="Arial" panose="020B0604020202020204" pitchFamily="34" charset="0"/>
                <a:cs typeface="Arial" panose="020B0604020202020204" pitchFamily="34" charset="0"/>
              </a:rPr>
              <a:t>ISAK 25 #2</a:t>
            </a:r>
            <a:endParaRPr lang="en-GB" sz="1350" dirty="0">
              <a:solidFill>
                <a:srgbClr val="00338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7558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321279" y="1651344"/>
            <a:ext cx="9913266" cy="1107996"/>
          </a:xfrm>
          <a:prstGeom prst="rect">
            <a:avLst/>
          </a:prstGeom>
        </p:spPr>
        <p:txBody>
          <a:bodyPr vert="horz" wrap="square" lIns="0" tIns="0" rIns="0" bIns="0" numCol="1" rtlCol="0" anchor="ctr" anchorCtr="0" compatLnSpc="1">
            <a:prstTxWarp prst="textNoShape">
              <a:avLst/>
            </a:prstTxWarp>
            <a:spAutoFit/>
          </a:bodyPr>
          <a:lstStyle>
            <a:lvl1pPr algn="ctr" rtl="0" fontAlgn="base">
              <a:spcBef>
                <a:spcPct val="0"/>
              </a:spcBef>
              <a:spcAft>
                <a:spcPct val="0"/>
              </a:spcAft>
              <a:defRPr sz="3303" kern="1200">
                <a:solidFill>
                  <a:schemeClr val="tx1"/>
                </a:solidFill>
                <a:latin typeface="+mj-lt"/>
                <a:ea typeface="+mj-ea"/>
                <a:cs typeface="+mj-cs"/>
              </a:defRPr>
            </a:lvl1pPr>
            <a:lvl2pPr algn="ctr" rtl="0" fontAlgn="base">
              <a:spcBef>
                <a:spcPct val="0"/>
              </a:spcBef>
              <a:spcAft>
                <a:spcPct val="0"/>
              </a:spcAft>
              <a:defRPr sz="3303">
                <a:solidFill>
                  <a:schemeClr val="tx1"/>
                </a:solidFill>
                <a:latin typeface="Calibri" panose="020F0502020204030204" pitchFamily="34" charset="0"/>
              </a:defRPr>
            </a:lvl2pPr>
            <a:lvl3pPr algn="ctr" rtl="0" fontAlgn="base">
              <a:spcBef>
                <a:spcPct val="0"/>
              </a:spcBef>
              <a:spcAft>
                <a:spcPct val="0"/>
              </a:spcAft>
              <a:defRPr sz="3303">
                <a:solidFill>
                  <a:schemeClr val="tx1"/>
                </a:solidFill>
                <a:latin typeface="Calibri" panose="020F0502020204030204" pitchFamily="34" charset="0"/>
              </a:defRPr>
            </a:lvl3pPr>
            <a:lvl4pPr algn="ctr" rtl="0" fontAlgn="base">
              <a:spcBef>
                <a:spcPct val="0"/>
              </a:spcBef>
              <a:spcAft>
                <a:spcPct val="0"/>
              </a:spcAft>
              <a:defRPr sz="3303">
                <a:solidFill>
                  <a:schemeClr val="tx1"/>
                </a:solidFill>
                <a:latin typeface="Calibri" panose="020F0502020204030204" pitchFamily="34" charset="0"/>
              </a:defRPr>
            </a:lvl4pPr>
            <a:lvl5pPr algn="ctr" rtl="0" fontAlgn="base">
              <a:spcBef>
                <a:spcPct val="0"/>
              </a:spcBef>
              <a:spcAft>
                <a:spcPct val="0"/>
              </a:spcAft>
              <a:defRPr sz="3303">
                <a:solidFill>
                  <a:schemeClr val="tx1"/>
                </a:solidFill>
                <a:latin typeface="Calibri" panose="020F0502020204030204" pitchFamily="34" charset="0"/>
              </a:defRPr>
            </a:lvl5pPr>
            <a:lvl6pPr marL="343220" algn="ctr" rtl="0" fontAlgn="base">
              <a:spcBef>
                <a:spcPct val="0"/>
              </a:spcBef>
              <a:spcAft>
                <a:spcPct val="0"/>
              </a:spcAft>
              <a:defRPr sz="3303">
                <a:solidFill>
                  <a:schemeClr val="tx1"/>
                </a:solidFill>
                <a:latin typeface="Calibri" panose="020F0502020204030204" pitchFamily="34" charset="0"/>
              </a:defRPr>
            </a:lvl6pPr>
            <a:lvl7pPr marL="686440" algn="ctr" rtl="0" fontAlgn="base">
              <a:spcBef>
                <a:spcPct val="0"/>
              </a:spcBef>
              <a:spcAft>
                <a:spcPct val="0"/>
              </a:spcAft>
              <a:defRPr sz="3303">
                <a:solidFill>
                  <a:schemeClr val="tx1"/>
                </a:solidFill>
                <a:latin typeface="Calibri" panose="020F0502020204030204" pitchFamily="34" charset="0"/>
              </a:defRPr>
            </a:lvl7pPr>
            <a:lvl8pPr marL="1029660" algn="ctr" rtl="0" fontAlgn="base">
              <a:spcBef>
                <a:spcPct val="0"/>
              </a:spcBef>
              <a:spcAft>
                <a:spcPct val="0"/>
              </a:spcAft>
              <a:defRPr sz="3303">
                <a:solidFill>
                  <a:schemeClr val="tx1"/>
                </a:solidFill>
                <a:latin typeface="Calibri" panose="020F0502020204030204" pitchFamily="34" charset="0"/>
              </a:defRPr>
            </a:lvl8pPr>
            <a:lvl9pPr marL="1372880" algn="ctr" rtl="0" fontAlgn="base">
              <a:spcBef>
                <a:spcPct val="0"/>
              </a:spcBef>
              <a:spcAft>
                <a:spcPct val="0"/>
              </a:spcAft>
              <a:defRPr sz="3303">
                <a:solidFill>
                  <a:schemeClr val="tx1"/>
                </a:solidFill>
                <a:latin typeface="Calibri" panose="020F0502020204030204" pitchFamily="34" charset="0"/>
              </a:defRPr>
            </a:lvl9pPr>
          </a:lstStyle>
          <a:p>
            <a:r>
              <a:rPr lang="en-US" sz="7200" b="1">
                <a:solidFill>
                  <a:srgbClr val="C00000"/>
                </a:solidFill>
                <a:latin typeface="Times New Roman" panose="02020603050405020304" pitchFamily="18" charset="0"/>
                <a:cs typeface="Times New Roman" panose="02020603050405020304" pitchFamily="18" charset="0"/>
              </a:rPr>
              <a:t>TERIMA KASIH</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51906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9706" y="2775003"/>
            <a:ext cx="8398042" cy="1615827"/>
          </a:xfrm>
          <a:prstGeom prst="rect">
            <a:avLst/>
          </a:prstGeom>
          <a:noFill/>
        </p:spPr>
        <p:txBody>
          <a:bodyPr wrap="square" rtlCol="0">
            <a:spAutoFit/>
          </a:bodyPr>
          <a:lstStyle/>
          <a:p>
            <a:pPr algn="r"/>
            <a:r>
              <a:rPr lang="en-US" sz="4950" b="1">
                <a:solidFill>
                  <a:srgbClr val="002060"/>
                </a:solidFill>
                <a:latin typeface="Times New Roman" panose="02020603050405020304" pitchFamily="18" charset="0"/>
                <a:cs typeface="Times New Roman" panose="02020603050405020304" pitchFamily="18" charset="0"/>
              </a:rPr>
              <a:t>RUANG LINGKUP </a:t>
            </a:r>
          </a:p>
          <a:p>
            <a:pPr algn="r"/>
            <a:r>
              <a:rPr lang="en-US" sz="4950" b="1">
                <a:solidFill>
                  <a:srgbClr val="002060"/>
                </a:solidFill>
                <a:latin typeface="Times New Roman" panose="02020603050405020304" pitchFamily="18" charset="0"/>
                <a:cs typeface="Times New Roman" panose="02020603050405020304" pitchFamily="18" charset="0"/>
              </a:rPr>
              <a:t>PSAK 73</a:t>
            </a:r>
            <a:endParaRPr lang="en-US" sz="4950" b="1" i="1">
              <a:solidFill>
                <a:srgbClr val="002060"/>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endParaRPr lang="en-US"/>
          </a:p>
        </p:txBody>
      </p:sp>
      <p:sp>
        <p:nvSpPr>
          <p:cNvPr id="5" name="Slide Number Placeholder 2">
            <a:extLst>
              <a:ext uri="{FF2B5EF4-FFF2-40B4-BE49-F238E27FC236}">
                <a16:creationId xmlns:a16="http://schemas.microsoft.com/office/drawing/2014/main" id="{2FECE2F3-1A71-4850-9ED3-D734B22E179D}"/>
              </a:ext>
            </a:extLst>
          </p:cNvPr>
          <p:cNvSpPr>
            <a:spLocks noGrp="1"/>
          </p:cNvSpPr>
          <p:nvPr>
            <p:ph type="sldNum" sz="quarter" idx="12"/>
          </p:nvPr>
        </p:nvSpPr>
        <p:spPr/>
        <p:txBody>
          <a:bodyPr/>
          <a:lstStyle/>
          <a:p>
            <a:pPr>
              <a:defRPr/>
            </a:pPr>
            <a:fld id="{53566220-03D5-4B74-9E24-5963818B9351}" type="slidenum">
              <a:rPr lang="en-US" smtClean="0"/>
              <a:pPr>
                <a:defRPr/>
              </a:pPr>
              <a:t>3</a:t>
            </a:fld>
            <a:endParaRPr lang="en-US" dirty="0"/>
          </a:p>
        </p:txBody>
      </p:sp>
    </p:spTree>
    <p:extLst>
      <p:ext uri="{BB962C8B-B14F-4D97-AF65-F5344CB8AC3E}">
        <p14:creationId xmlns:p14="http://schemas.microsoft.com/office/powerpoint/2010/main" val="6966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76726" y="1900645"/>
            <a:ext cx="8554453" cy="345148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0">
              <a:buNone/>
            </a:pPr>
            <a:endParaRPr lang="en-US" sz="135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pPr>
              <a:defRPr/>
            </a:pPr>
            <a:fld id="{53566220-03D5-4B74-9E24-5963818B9351}" type="slidenum">
              <a:rPr lang="en-US" smtClean="0"/>
              <a:pPr>
                <a:defRPr/>
              </a:pPr>
              <a:t>4</a:t>
            </a:fld>
            <a:endParaRPr lang="en-US" dirty="0"/>
          </a:p>
        </p:txBody>
      </p:sp>
      <p:sp>
        <p:nvSpPr>
          <p:cNvPr id="8" name="Rectangular Callout 7"/>
          <p:cNvSpPr/>
          <p:nvPr/>
        </p:nvSpPr>
        <p:spPr>
          <a:xfrm>
            <a:off x="276726" y="1809620"/>
            <a:ext cx="2225842" cy="1636295"/>
          </a:xfrm>
          <a:prstGeom prst="wedgeRectCallout">
            <a:avLst>
              <a:gd name="adj1" fmla="val 65113"/>
              <a:gd name="adj2" fmla="val 86764"/>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350" b="1">
                <a:solidFill>
                  <a:schemeClr val="tx1">
                    <a:lumMod val="95000"/>
                    <a:lumOff val="5000"/>
                  </a:schemeClr>
                </a:solidFill>
                <a:latin typeface="Arial" panose="020B0604020202020204" pitchFamily="34" charset="0"/>
                <a:cs typeface="Arial" panose="020B0604020202020204" pitchFamily="34" charset="0"/>
              </a:rPr>
              <a:t>PENGECUALIAN </a:t>
            </a:r>
          </a:p>
          <a:p>
            <a:pPr algn="ctr"/>
            <a:r>
              <a:rPr lang="en-US" sz="1350" b="1">
                <a:solidFill>
                  <a:schemeClr val="tx1">
                    <a:lumMod val="95000"/>
                    <a:lumOff val="5000"/>
                  </a:schemeClr>
                </a:solidFill>
                <a:latin typeface="Arial" panose="020B0604020202020204" pitchFamily="34" charset="0"/>
                <a:cs typeface="Arial" panose="020B0604020202020204" pitchFamily="34" charset="0"/>
              </a:rPr>
              <a:t>RUANG LINGKUP </a:t>
            </a:r>
          </a:p>
          <a:p>
            <a:pPr algn="ctr"/>
            <a:r>
              <a:rPr lang="en-US" sz="1350" b="1">
                <a:solidFill>
                  <a:schemeClr val="tx1">
                    <a:lumMod val="95000"/>
                    <a:lumOff val="5000"/>
                  </a:schemeClr>
                </a:solidFill>
                <a:latin typeface="Arial" panose="020B0604020202020204" pitchFamily="34" charset="0"/>
                <a:cs typeface="Arial" panose="020B0604020202020204" pitchFamily="34" charset="0"/>
              </a:rPr>
              <a:t>PSAK 73</a:t>
            </a:r>
          </a:p>
        </p:txBody>
      </p:sp>
      <p:sp>
        <p:nvSpPr>
          <p:cNvPr id="9" name="Content Placeholder 2"/>
          <p:cNvSpPr txBox="1">
            <a:spLocks/>
          </p:cNvSpPr>
          <p:nvPr/>
        </p:nvSpPr>
        <p:spPr>
          <a:xfrm>
            <a:off x="2851485" y="1617102"/>
            <a:ext cx="6193696" cy="387419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buFont typeface="+mj-lt"/>
              <a:buAutoNum type="alphaLcParenR"/>
            </a:pPr>
            <a:r>
              <a:rPr lang="en-US" sz="1425">
                <a:latin typeface="Arial" panose="020B0604020202020204" pitchFamily="34" charset="0"/>
                <a:cs typeface="Arial" panose="020B0604020202020204" pitchFamily="34" charset="0"/>
              </a:rPr>
              <a:t>Sewa dalam rangka eksplorasi atau penambangan mineral, minyak, gas alam, dan sumber daya serupa yang tidak dapat diperbarui </a:t>
            </a:r>
            <a:r>
              <a:rPr lang="en-US" sz="1425">
                <a:latin typeface="Arial" panose="020B0604020202020204" pitchFamily="34" charset="0"/>
                <a:cs typeface="Arial" panose="020B0604020202020204" pitchFamily="34" charset="0"/>
                <a:sym typeface="Wingdings" panose="05000000000000000000" pitchFamily="2" charset="2"/>
              </a:rPr>
              <a:t> lihat PSAK 64: </a:t>
            </a:r>
            <a:r>
              <a:rPr lang="en-US" sz="1425" i="1">
                <a:latin typeface="Arial" panose="020B0604020202020204" pitchFamily="34" charset="0"/>
                <a:cs typeface="Arial" panose="020B0604020202020204" pitchFamily="34" charset="0"/>
                <a:sym typeface="Wingdings" panose="05000000000000000000" pitchFamily="2" charset="2"/>
              </a:rPr>
              <a:t>Aktivitas Eksplorasi dan Evaluasi pada Pertambangan Sumber Daya Mineral</a:t>
            </a:r>
            <a:r>
              <a:rPr lang="en-US" sz="1425">
                <a:latin typeface="Arial" panose="020B0604020202020204" pitchFamily="34" charset="0"/>
                <a:cs typeface="Arial" panose="020B0604020202020204" pitchFamily="34" charset="0"/>
                <a:sym typeface="Wingdings" panose="05000000000000000000" pitchFamily="2" charset="2"/>
              </a:rPr>
              <a:t>;</a:t>
            </a:r>
          </a:p>
          <a:p>
            <a:pPr marL="342900" indent="-342900" algn="just">
              <a:buFont typeface="+mj-lt"/>
              <a:buAutoNum type="alphaLcParenR"/>
            </a:pPr>
            <a:r>
              <a:rPr lang="en-US" sz="1425">
                <a:latin typeface="Arial" panose="020B0604020202020204" pitchFamily="34" charset="0"/>
                <a:cs typeface="Arial" panose="020B0604020202020204" pitchFamily="34" charset="0"/>
              </a:rPr>
              <a:t>Sewa aset biologis dalam ruang lingkup PSAK 69: </a:t>
            </a:r>
            <a:r>
              <a:rPr lang="en-US" sz="1425" i="1">
                <a:latin typeface="Arial" panose="020B0604020202020204" pitchFamily="34" charset="0"/>
                <a:cs typeface="Arial" panose="020B0604020202020204" pitchFamily="34" charset="0"/>
              </a:rPr>
              <a:t>Agrikultur</a:t>
            </a:r>
            <a:r>
              <a:rPr lang="en-US" sz="1425">
                <a:latin typeface="Arial" panose="020B0604020202020204" pitchFamily="34" charset="0"/>
                <a:cs typeface="Arial" panose="020B0604020202020204" pitchFamily="34" charset="0"/>
              </a:rPr>
              <a:t> yang dimiliki oleh penyewa (</a:t>
            </a:r>
            <a:r>
              <a:rPr lang="en-US" sz="1425" i="1">
                <a:latin typeface="Arial" panose="020B0604020202020204" pitchFamily="34" charset="0"/>
                <a:cs typeface="Arial" panose="020B0604020202020204" pitchFamily="34" charset="0"/>
              </a:rPr>
              <a:t>lessee</a:t>
            </a:r>
            <a:r>
              <a:rPr lang="en-US" sz="1425">
                <a:latin typeface="Arial" panose="020B0604020202020204" pitchFamily="34" charset="0"/>
                <a:cs typeface="Arial" panose="020B0604020202020204" pitchFamily="34" charset="0"/>
              </a:rPr>
              <a:t>);</a:t>
            </a:r>
          </a:p>
          <a:p>
            <a:pPr marL="342900" indent="-342900" algn="just">
              <a:buFont typeface="+mj-lt"/>
              <a:buAutoNum type="alphaLcParenR"/>
            </a:pPr>
            <a:r>
              <a:rPr lang="en-US" sz="1425">
                <a:latin typeface="Arial" panose="020B0604020202020204" pitchFamily="34" charset="0"/>
                <a:cs typeface="Arial" panose="020B0604020202020204" pitchFamily="34" charset="0"/>
              </a:rPr>
              <a:t>Perjanjian konsesi jasa dalam ruang lingkup ISAK 16: </a:t>
            </a:r>
            <a:r>
              <a:rPr lang="en-US" sz="1425" i="1">
                <a:latin typeface="Arial" panose="020B0604020202020204" pitchFamily="34" charset="0"/>
                <a:cs typeface="Arial" panose="020B0604020202020204" pitchFamily="34" charset="0"/>
              </a:rPr>
              <a:t>Perjanjian Konsesi Jasa</a:t>
            </a:r>
            <a:r>
              <a:rPr lang="en-US" sz="1425">
                <a:latin typeface="Arial" panose="020B0604020202020204" pitchFamily="34" charset="0"/>
                <a:cs typeface="Arial" panose="020B0604020202020204" pitchFamily="34" charset="0"/>
              </a:rPr>
              <a:t>;</a:t>
            </a:r>
          </a:p>
          <a:p>
            <a:pPr marL="342900" indent="-342900" algn="just">
              <a:buFont typeface="+mj-lt"/>
              <a:buAutoNum type="alphaLcParenR"/>
            </a:pPr>
            <a:r>
              <a:rPr lang="en-US" sz="1425">
                <a:latin typeface="Arial" panose="020B0604020202020204" pitchFamily="34" charset="0"/>
                <a:cs typeface="Arial" panose="020B0604020202020204" pitchFamily="34" charset="0"/>
              </a:rPr>
              <a:t>Lisensi kekayaan intelektual yang diberikan oleh pesewa (</a:t>
            </a:r>
            <a:r>
              <a:rPr lang="en-US" sz="1425" i="1">
                <a:latin typeface="Arial" panose="020B0604020202020204" pitchFamily="34" charset="0"/>
                <a:cs typeface="Arial" panose="020B0604020202020204" pitchFamily="34" charset="0"/>
              </a:rPr>
              <a:t>lessor</a:t>
            </a:r>
            <a:r>
              <a:rPr lang="en-US" sz="1425">
                <a:latin typeface="Arial" panose="020B0604020202020204" pitchFamily="34" charset="0"/>
                <a:cs typeface="Arial" panose="020B0604020202020204" pitchFamily="34" charset="0"/>
              </a:rPr>
              <a:t>) dalam ruang lingkup PSAK 72: </a:t>
            </a:r>
            <a:r>
              <a:rPr lang="en-US" sz="1425" i="1">
                <a:latin typeface="Arial" panose="020B0604020202020204" pitchFamily="34" charset="0"/>
                <a:cs typeface="Arial" panose="020B0604020202020204" pitchFamily="34" charset="0"/>
              </a:rPr>
              <a:t>Pendapatan dari Kontrak dengan Pelanggan</a:t>
            </a:r>
            <a:r>
              <a:rPr lang="en-US" sz="1425">
                <a:latin typeface="Arial" panose="020B0604020202020204" pitchFamily="34" charset="0"/>
                <a:cs typeface="Arial" panose="020B0604020202020204" pitchFamily="34" charset="0"/>
              </a:rPr>
              <a:t>;</a:t>
            </a:r>
          </a:p>
          <a:p>
            <a:pPr marL="342900" indent="-342900" algn="just">
              <a:buFont typeface="+mj-lt"/>
              <a:buAutoNum type="alphaLcParenR"/>
            </a:pPr>
            <a:r>
              <a:rPr lang="en-US" sz="1425">
                <a:latin typeface="Arial" panose="020B0604020202020204" pitchFamily="34" charset="0"/>
                <a:cs typeface="Arial" panose="020B0604020202020204" pitchFamily="34" charset="0"/>
              </a:rPr>
              <a:t>Hak yang dimiliki oleh penyewa (</a:t>
            </a:r>
            <a:r>
              <a:rPr lang="en-US" sz="1425" i="1">
                <a:latin typeface="Arial" panose="020B0604020202020204" pitchFamily="34" charset="0"/>
                <a:cs typeface="Arial" panose="020B0604020202020204" pitchFamily="34" charset="0"/>
              </a:rPr>
              <a:t>lessee</a:t>
            </a:r>
            <a:r>
              <a:rPr lang="en-US" sz="1425">
                <a:latin typeface="Arial" panose="020B0604020202020204" pitchFamily="34" charset="0"/>
                <a:cs typeface="Arial" panose="020B0604020202020204" pitchFamily="34" charset="0"/>
              </a:rPr>
              <a:t>) dalam perjanjian lisensi dalam ruang lingkup PSAK 19: </a:t>
            </a:r>
            <a:r>
              <a:rPr lang="en-US" sz="1425" i="1">
                <a:latin typeface="Arial" panose="020B0604020202020204" pitchFamily="34" charset="0"/>
                <a:cs typeface="Arial" panose="020B0604020202020204" pitchFamily="34" charset="0"/>
              </a:rPr>
              <a:t>Aset Takberwujud</a:t>
            </a:r>
            <a:r>
              <a:rPr lang="en-US" sz="1425">
                <a:latin typeface="Arial" panose="020B0604020202020204" pitchFamily="34" charset="0"/>
                <a:cs typeface="Arial" panose="020B0604020202020204" pitchFamily="34" charset="0"/>
              </a:rPr>
              <a:t> untuk </a:t>
            </a:r>
            <a:r>
              <a:rPr lang="en-US" sz="1425" i="1">
                <a:latin typeface="Arial" panose="020B0604020202020204" pitchFamily="34" charset="0"/>
                <a:cs typeface="Arial" panose="020B0604020202020204" pitchFamily="34" charset="0"/>
              </a:rPr>
              <a:t>item</a:t>
            </a:r>
            <a:r>
              <a:rPr lang="en-US" sz="1425">
                <a:latin typeface="Arial" panose="020B0604020202020204" pitchFamily="34" charset="0"/>
                <a:cs typeface="Arial" panose="020B0604020202020204" pitchFamily="34" charset="0"/>
              </a:rPr>
              <a:t> seperti film, rekaman video, karya panggung, manuskrip (karya tulis), hak paten, dan hak cipta.</a:t>
            </a:r>
          </a:p>
          <a:p>
            <a:pPr marL="342900" lvl="1" indent="0" algn="just">
              <a:buNone/>
            </a:pPr>
            <a:endParaRPr lang="en-US" sz="1425">
              <a:latin typeface="Arial" panose="020B0604020202020204" pitchFamily="34" charset="0"/>
              <a:cs typeface="Arial" panose="020B0604020202020204" pitchFamily="34" charset="0"/>
            </a:endParaRPr>
          </a:p>
        </p:txBody>
      </p:sp>
      <p:sp>
        <p:nvSpPr>
          <p:cNvPr id="10" name="Rounded Rectangle 9"/>
          <p:cNvSpPr/>
          <p:nvPr/>
        </p:nvSpPr>
        <p:spPr>
          <a:xfrm>
            <a:off x="487522" y="5020177"/>
            <a:ext cx="8557658" cy="75466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350" b="1">
                <a:latin typeface="Arial" panose="020B0604020202020204" pitchFamily="34" charset="0"/>
                <a:cs typeface="Arial" panose="020B0604020202020204" pitchFamily="34" charset="0"/>
              </a:rPr>
              <a:t>BERSIFAT OPSIONAL </a:t>
            </a:r>
            <a:r>
              <a:rPr lang="en-US" sz="1350" b="1">
                <a:solidFill>
                  <a:srgbClr val="C00000"/>
                </a:solidFill>
                <a:latin typeface="Arial" panose="020B0604020202020204" pitchFamily="34" charset="0"/>
                <a:cs typeface="Arial" panose="020B0604020202020204" pitchFamily="34" charset="0"/>
              </a:rPr>
              <a:t>(paragraf 04)</a:t>
            </a:r>
            <a:r>
              <a:rPr lang="en-US" sz="1350">
                <a:latin typeface="Arial" panose="020B0604020202020204" pitchFamily="34" charset="0"/>
                <a:cs typeface="Arial" panose="020B0604020202020204" pitchFamily="34" charset="0"/>
              </a:rPr>
              <a:t>: Sewa atas aset takberwujud lain (selain daripada (e) di atas) diperkenankan, namun tidak disyaratkan, untuk menerapkan PSAK 73.</a:t>
            </a:r>
          </a:p>
        </p:txBody>
      </p:sp>
      <p:sp>
        <p:nvSpPr>
          <p:cNvPr id="11" name="Rectangle 10"/>
          <p:cNvSpPr/>
          <p:nvPr/>
        </p:nvSpPr>
        <p:spPr>
          <a:xfrm>
            <a:off x="300789" y="2893457"/>
            <a:ext cx="2069433" cy="300082"/>
          </a:xfrm>
          <a:prstGeom prst="rect">
            <a:avLst/>
          </a:prstGeom>
        </p:spPr>
        <p:txBody>
          <a:bodyPr wrap="square">
            <a:spAutoFit/>
          </a:bodyPr>
          <a:lstStyle/>
          <a:p>
            <a:pPr algn="ctr"/>
            <a:r>
              <a:rPr lang="en-US" sz="1350" b="1">
                <a:solidFill>
                  <a:srgbClr val="C00000"/>
                </a:solidFill>
                <a:latin typeface="Arial" panose="020B0604020202020204" pitchFamily="34" charset="0"/>
                <a:cs typeface="Arial" panose="020B0604020202020204" pitchFamily="34" charset="0"/>
              </a:rPr>
              <a:t>(Paragraf 03)</a:t>
            </a:r>
          </a:p>
        </p:txBody>
      </p:sp>
    </p:spTree>
    <p:extLst>
      <p:ext uri="{BB962C8B-B14F-4D97-AF65-F5344CB8AC3E}">
        <p14:creationId xmlns:p14="http://schemas.microsoft.com/office/powerpoint/2010/main" val="2805882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382" y="1547225"/>
            <a:ext cx="9188734" cy="750205"/>
          </a:xfrm>
          <a:prstGeom prst="rect">
            <a:avLst/>
          </a:prstGeom>
          <a:noFill/>
        </p:spPr>
        <p:txBody>
          <a:bodyPr wrap="none" rtlCol="0">
            <a:spAutoFit/>
          </a:bodyPr>
          <a:lstStyle/>
          <a:p>
            <a:r>
              <a:rPr lang="en-US" sz="3000" b="1">
                <a:solidFill>
                  <a:srgbClr val="002060"/>
                </a:solidFill>
                <a:latin typeface="Arial" panose="020B0604020202020204" pitchFamily="34" charset="0"/>
                <a:cs typeface="Arial" panose="020B0604020202020204" pitchFamily="34" charset="0"/>
              </a:rPr>
              <a:t>Pengecualian Ruang Lingkup – Bersifat Opsional</a:t>
            </a:r>
          </a:p>
          <a:p>
            <a:pPr algn="ctr"/>
            <a:r>
              <a:rPr lang="en-US" sz="1275" b="1">
                <a:solidFill>
                  <a:srgbClr val="C00000"/>
                </a:solidFill>
                <a:latin typeface="Arial" panose="020B0604020202020204" pitchFamily="34" charset="0"/>
                <a:cs typeface="Arial" panose="020B0604020202020204" pitchFamily="34" charset="0"/>
              </a:rPr>
              <a:t>(Paragraf 05–08 dan PP03–PP08)</a:t>
            </a:r>
          </a:p>
        </p:txBody>
      </p:sp>
      <p:sp>
        <p:nvSpPr>
          <p:cNvPr id="19" name="Freeform 20"/>
          <p:cNvSpPr>
            <a:spLocks noEditPoints="1"/>
          </p:cNvSpPr>
          <p:nvPr>
            <p:custDataLst>
              <p:tags r:id="rId1"/>
            </p:custDataLst>
          </p:nvPr>
        </p:nvSpPr>
        <p:spPr bwMode="auto">
          <a:xfrm>
            <a:off x="1928279" y="2646214"/>
            <a:ext cx="1320839" cy="1077905"/>
          </a:xfrm>
          <a:custGeom>
            <a:avLst/>
            <a:gdLst/>
            <a:ahLst/>
            <a:cxnLst>
              <a:cxn ang="0">
                <a:pos x="237" y="206"/>
              </a:cxn>
              <a:cxn ang="0">
                <a:pos x="196" y="248"/>
              </a:cxn>
              <a:cxn ang="0">
                <a:pos x="253" y="149"/>
              </a:cxn>
              <a:cxn ang="0">
                <a:pos x="295" y="191"/>
              </a:cxn>
              <a:cxn ang="0">
                <a:pos x="253" y="149"/>
              </a:cxn>
              <a:cxn ang="0">
                <a:pos x="180" y="149"/>
              </a:cxn>
              <a:cxn ang="0">
                <a:pos x="138" y="191"/>
              </a:cxn>
              <a:cxn ang="0">
                <a:pos x="196" y="149"/>
              </a:cxn>
              <a:cxn ang="0">
                <a:pos x="237" y="191"/>
              </a:cxn>
              <a:cxn ang="0">
                <a:pos x="196" y="149"/>
              </a:cxn>
              <a:cxn ang="0">
                <a:pos x="122" y="206"/>
              </a:cxn>
              <a:cxn ang="0">
                <a:pos x="80" y="248"/>
              </a:cxn>
              <a:cxn ang="0">
                <a:pos x="138" y="206"/>
              </a:cxn>
              <a:cxn ang="0">
                <a:pos x="180" y="248"/>
              </a:cxn>
              <a:cxn ang="0">
                <a:pos x="138" y="206"/>
              </a:cxn>
              <a:cxn ang="0">
                <a:pos x="122" y="263"/>
              </a:cxn>
              <a:cxn ang="0">
                <a:pos x="80" y="305"/>
              </a:cxn>
              <a:cxn ang="0">
                <a:pos x="138" y="263"/>
              </a:cxn>
              <a:cxn ang="0">
                <a:pos x="180" y="305"/>
              </a:cxn>
              <a:cxn ang="0">
                <a:pos x="138" y="263"/>
              </a:cxn>
              <a:cxn ang="0">
                <a:pos x="237" y="263"/>
              </a:cxn>
              <a:cxn ang="0">
                <a:pos x="196" y="305"/>
              </a:cxn>
              <a:cxn ang="0">
                <a:pos x="253" y="206"/>
              </a:cxn>
              <a:cxn ang="0">
                <a:pos x="295" y="248"/>
              </a:cxn>
              <a:cxn ang="0">
                <a:pos x="253" y="206"/>
              </a:cxn>
              <a:cxn ang="0">
                <a:pos x="295" y="263"/>
              </a:cxn>
              <a:cxn ang="0">
                <a:pos x="253" y="305"/>
              </a:cxn>
              <a:cxn ang="0">
                <a:pos x="7" y="42"/>
              </a:cxn>
              <a:cxn ang="0">
                <a:pos x="72" y="80"/>
              </a:cxn>
              <a:cxn ang="0">
                <a:pos x="134" y="80"/>
              </a:cxn>
              <a:cxn ang="0">
                <a:pos x="242" y="42"/>
              </a:cxn>
              <a:cxn ang="0">
                <a:pos x="272" y="111"/>
              </a:cxn>
              <a:cxn ang="0">
                <a:pos x="303" y="42"/>
              </a:cxn>
              <a:cxn ang="0">
                <a:pos x="375" y="49"/>
              </a:cxn>
              <a:cxn ang="0">
                <a:pos x="368" y="345"/>
              </a:cxn>
              <a:cxn ang="0">
                <a:pos x="0" y="338"/>
              </a:cxn>
              <a:cxn ang="0">
                <a:pos x="7" y="42"/>
              </a:cxn>
              <a:cxn ang="0">
                <a:pos x="349" y="129"/>
              </a:cxn>
              <a:cxn ang="0">
                <a:pos x="353" y="319"/>
              </a:cxn>
              <a:cxn ang="0">
                <a:pos x="26" y="323"/>
              </a:cxn>
              <a:cxn ang="0">
                <a:pos x="22" y="133"/>
              </a:cxn>
              <a:cxn ang="0">
                <a:pos x="253" y="20"/>
              </a:cxn>
              <a:cxn ang="0">
                <a:pos x="292" y="20"/>
              </a:cxn>
              <a:cxn ang="0">
                <a:pos x="272" y="100"/>
              </a:cxn>
              <a:cxn ang="0">
                <a:pos x="253" y="20"/>
              </a:cxn>
              <a:cxn ang="0">
                <a:pos x="103" y="0"/>
              </a:cxn>
              <a:cxn ang="0">
                <a:pos x="123" y="80"/>
              </a:cxn>
              <a:cxn ang="0">
                <a:pos x="83" y="80"/>
              </a:cxn>
            </a:cxnLst>
            <a:rect l="0" t="0" r="r" b="b"/>
            <a:pathLst>
              <a:path w="375" h="345">
                <a:moveTo>
                  <a:pt x="196" y="206"/>
                </a:moveTo>
                <a:cubicBezTo>
                  <a:pt x="237" y="206"/>
                  <a:pt x="237" y="206"/>
                  <a:pt x="237" y="206"/>
                </a:cubicBezTo>
                <a:cubicBezTo>
                  <a:pt x="237" y="248"/>
                  <a:pt x="237" y="248"/>
                  <a:pt x="237" y="248"/>
                </a:cubicBezTo>
                <a:cubicBezTo>
                  <a:pt x="196" y="248"/>
                  <a:pt x="196" y="248"/>
                  <a:pt x="196" y="248"/>
                </a:cubicBezTo>
                <a:cubicBezTo>
                  <a:pt x="196" y="206"/>
                  <a:pt x="196" y="206"/>
                  <a:pt x="196" y="206"/>
                </a:cubicBezTo>
                <a:close/>
                <a:moveTo>
                  <a:pt x="253" y="149"/>
                </a:moveTo>
                <a:cubicBezTo>
                  <a:pt x="295" y="149"/>
                  <a:pt x="295" y="149"/>
                  <a:pt x="295" y="149"/>
                </a:cubicBezTo>
                <a:cubicBezTo>
                  <a:pt x="295" y="191"/>
                  <a:pt x="295" y="191"/>
                  <a:pt x="295" y="191"/>
                </a:cubicBezTo>
                <a:cubicBezTo>
                  <a:pt x="253" y="191"/>
                  <a:pt x="253" y="191"/>
                  <a:pt x="253" y="191"/>
                </a:cubicBezTo>
                <a:cubicBezTo>
                  <a:pt x="253" y="149"/>
                  <a:pt x="253" y="149"/>
                  <a:pt x="253" y="149"/>
                </a:cubicBezTo>
                <a:close/>
                <a:moveTo>
                  <a:pt x="138" y="149"/>
                </a:moveTo>
                <a:cubicBezTo>
                  <a:pt x="180" y="149"/>
                  <a:pt x="180" y="149"/>
                  <a:pt x="180" y="149"/>
                </a:cubicBezTo>
                <a:cubicBezTo>
                  <a:pt x="180" y="191"/>
                  <a:pt x="180" y="191"/>
                  <a:pt x="180" y="191"/>
                </a:cubicBezTo>
                <a:cubicBezTo>
                  <a:pt x="138" y="191"/>
                  <a:pt x="138" y="191"/>
                  <a:pt x="138" y="191"/>
                </a:cubicBezTo>
                <a:cubicBezTo>
                  <a:pt x="138" y="149"/>
                  <a:pt x="138" y="149"/>
                  <a:pt x="138" y="149"/>
                </a:cubicBezTo>
                <a:close/>
                <a:moveTo>
                  <a:pt x="196" y="149"/>
                </a:moveTo>
                <a:cubicBezTo>
                  <a:pt x="237" y="149"/>
                  <a:pt x="237" y="149"/>
                  <a:pt x="237" y="149"/>
                </a:cubicBezTo>
                <a:cubicBezTo>
                  <a:pt x="237" y="191"/>
                  <a:pt x="237" y="191"/>
                  <a:pt x="237" y="191"/>
                </a:cubicBezTo>
                <a:cubicBezTo>
                  <a:pt x="196" y="191"/>
                  <a:pt x="196" y="191"/>
                  <a:pt x="196" y="191"/>
                </a:cubicBezTo>
                <a:cubicBezTo>
                  <a:pt x="196" y="149"/>
                  <a:pt x="196" y="149"/>
                  <a:pt x="196" y="149"/>
                </a:cubicBezTo>
                <a:close/>
                <a:moveTo>
                  <a:pt x="80" y="206"/>
                </a:moveTo>
                <a:cubicBezTo>
                  <a:pt x="122" y="206"/>
                  <a:pt x="122" y="206"/>
                  <a:pt x="122" y="206"/>
                </a:cubicBezTo>
                <a:cubicBezTo>
                  <a:pt x="122" y="248"/>
                  <a:pt x="122" y="248"/>
                  <a:pt x="122" y="248"/>
                </a:cubicBezTo>
                <a:cubicBezTo>
                  <a:pt x="80" y="248"/>
                  <a:pt x="80" y="248"/>
                  <a:pt x="80" y="248"/>
                </a:cubicBezTo>
                <a:cubicBezTo>
                  <a:pt x="80" y="206"/>
                  <a:pt x="80" y="206"/>
                  <a:pt x="80" y="206"/>
                </a:cubicBezTo>
                <a:close/>
                <a:moveTo>
                  <a:pt x="138" y="206"/>
                </a:moveTo>
                <a:cubicBezTo>
                  <a:pt x="180" y="206"/>
                  <a:pt x="180" y="206"/>
                  <a:pt x="180" y="206"/>
                </a:cubicBezTo>
                <a:cubicBezTo>
                  <a:pt x="180" y="248"/>
                  <a:pt x="180" y="248"/>
                  <a:pt x="180" y="248"/>
                </a:cubicBezTo>
                <a:cubicBezTo>
                  <a:pt x="138" y="248"/>
                  <a:pt x="138" y="248"/>
                  <a:pt x="138" y="248"/>
                </a:cubicBezTo>
                <a:cubicBezTo>
                  <a:pt x="138" y="206"/>
                  <a:pt x="138" y="206"/>
                  <a:pt x="138" y="206"/>
                </a:cubicBezTo>
                <a:close/>
                <a:moveTo>
                  <a:pt x="80" y="263"/>
                </a:moveTo>
                <a:cubicBezTo>
                  <a:pt x="122" y="263"/>
                  <a:pt x="122" y="263"/>
                  <a:pt x="122" y="263"/>
                </a:cubicBezTo>
                <a:cubicBezTo>
                  <a:pt x="122" y="305"/>
                  <a:pt x="122" y="305"/>
                  <a:pt x="122" y="305"/>
                </a:cubicBezTo>
                <a:cubicBezTo>
                  <a:pt x="80" y="305"/>
                  <a:pt x="80" y="305"/>
                  <a:pt x="80" y="305"/>
                </a:cubicBezTo>
                <a:cubicBezTo>
                  <a:pt x="80" y="263"/>
                  <a:pt x="80" y="263"/>
                  <a:pt x="80" y="263"/>
                </a:cubicBezTo>
                <a:close/>
                <a:moveTo>
                  <a:pt x="138" y="263"/>
                </a:moveTo>
                <a:cubicBezTo>
                  <a:pt x="180" y="263"/>
                  <a:pt x="180" y="263"/>
                  <a:pt x="180" y="263"/>
                </a:cubicBezTo>
                <a:cubicBezTo>
                  <a:pt x="180" y="305"/>
                  <a:pt x="180" y="305"/>
                  <a:pt x="180" y="305"/>
                </a:cubicBezTo>
                <a:cubicBezTo>
                  <a:pt x="138" y="305"/>
                  <a:pt x="138" y="305"/>
                  <a:pt x="138" y="305"/>
                </a:cubicBezTo>
                <a:cubicBezTo>
                  <a:pt x="138" y="263"/>
                  <a:pt x="138" y="263"/>
                  <a:pt x="138" y="263"/>
                </a:cubicBezTo>
                <a:close/>
                <a:moveTo>
                  <a:pt x="196" y="263"/>
                </a:moveTo>
                <a:cubicBezTo>
                  <a:pt x="237" y="263"/>
                  <a:pt x="237" y="263"/>
                  <a:pt x="237" y="263"/>
                </a:cubicBezTo>
                <a:cubicBezTo>
                  <a:pt x="237" y="305"/>
                  <a:pt x="237" y="305"/>
                  <a:pt x="237" y="305"/>
                </a:cubicBezTo>
                <a:cubicBezTo>
                  <a:pt x="196" y="305"/>
                  <a:pt x="196" y="305"/>
                  <a:pt x="196" y="305"/>
                </a:cubicBezTo>
                <a:cubicBezTo>
                  <a:pt x="196" y="263"/>
                  <a:pt x="196" y="263"/>
                  <a:pt x="196" y="263"/>
                </a:cubicBezTo>
                <a:close/>
                <a:moveTo>
                  <a:pt x="253" y="206"/>
                </a:moveTo>
                <a:cubicBezTo>
                  <a:pt x="295" y="206"/>
                  <a:pt x="295" y="206"/>
                  <a:pt x="295" y="206"/>
                </a:cubicBezTo>
                <a:cubicBezTo>
                  <a:pt x="295" y="248"/>
                  <a:pt x="295" y="248"/>
                  <a:pt x="295" y="248"/>
                </a:cubicBezTo>
                <a:cubicBezTo>
                  <a:pt x="253" y="248"/>
                  <a:pt x="253" y="248"/>
                  <a:pt x="253" y="248"/>
                </a:cubicBezTo>
                <a:cubicBezTo>
                  <a:pt x="253" y="206"/>
                  <a:pt x="253" y="206"/>
                  <a:pt x="253" y="206"/>
                </a:cubicBezTo>
                <a:close/>
                <a:moveTo>
                  <a:pt x="253" y="263"/>
                </a:moveTo>
                <a:cubicBezTo>
                  <a:pt x="295" y="263"/>
                  <a:pt x="295" y="263"/>
                  <a:pt x="295" y="263"/>
                </a:cubicBezTo>
                <a:cubicBezTo>
                  <a:pt x="295" y="305"/>
                  <a:pt x="295" y="305"/>
                  <a:pt x="295" y="305"/>
                </a:cubicBezTo>
                <a:cubicBezTo>
                  <a:pt x="253" y="305"/>
                  <a:pt x="253" y="305"/>
                  <a:pt x="253" y="305"/>
                </a:cubicBezTo>
                <a:cubicBezTo>
                  <a:pt x="253" y="263"/>
                  <a:pt x="253" y="263"/>
                  <a:pt x="253" y="263"/>
                </a:cubicBezTo>
                <a:close/>
                <a:moveTo>
                  <a:pt x="7" y="42"/>
                </a:moveTo>
                <a:cubicBezTo>
                  <a:pt x="72" y="42"/>
                  <a:pt x="72" y="42"/>
                  <a:pt x="72" y="42"/>
                </a:cubicBezTo>
                <a:cubicBezTo>
                  <a:pt x="72" y="80"/>
                  <a:pt x="72" y="80"/>
                  <a:pt x="72" y="80"/>
                </a:cubicBezTo>
                <a:cubicBezTo>
                  <a:pt x="72" y="97"/>
                  <a:pt x="86" y="111"/>
                  <a:pt x="103" y="111"/>
                </a:cubicBezTo>
                <a:cubicBezTo>
                  <a:pt x="120" y="111"/>
                  <a:pt x="134" y="97"/>
                  <a:pt x="134" y="80"/>
                </a:cubicBezTo>
                <a:cubicBezTo>
                  <a:pt x="134" y="42"/>
                  <a:pt x="134" y="42"/>
                  <a:pt x="134" y="42"/>
                </a:cubicBezTo>
                <a:cubicBezTo>
                  <a:pt x="242" y="42"/>
                  <a:pt x="242" y="42"/>
                  <a:pt x="242" y="42"/>
                </a:cubicBezTo>
                <a:cubicBezTo>
                  <a:pt x="242" y="80"/>
                  <a:pt x="242" y="80"/>
                  <a:pt x="242" y="80"/>
                </a:cubicBezTo>
                <a:cubicBezTo>
                  <a:pt x="242" y="97"/>
                  <a:pt x="255" y="111"/>
                  <a:pt x="272" y="111"/>
                </a:cubicBezTo>
                <a:cubicBezTo>
                  <a:pt x="290" y="111"/>
                  <a:pt x="303" y="97"/>
                  <a:pt x="303" y="80"/>
                </a:cubicBezTo>
                <a:cubicBezTo>
                  <a:pt x="303" y="42"/>
                  <a:pt x="303" y="42"/>
                  <a:pt x="303" y="42"/>
                </a:cubicBezTo>
                <a:cubicBezTo>
                  <a:pt x="368" y="42"/>
                  <a:pt x="368" y="42"/>
                  <a:pt x="368" y="42"/>
                </a:cubicBezTo>
                <a:cubicBezTo>
                  <a:pt x="372" y="42"/>
                  <a:pt x="375" y="46"/>
                  <a:pt x="375" y="49"/>
                </a:cubicBezTo>
                <a:cubicBezTo>
                  <a:pt x="375" y="338"/>
                  <a:pt x="375" y="338"/>
                  <a:pt x="375" y="338"/>
                </a:cubicBezTo>
                <a:cubicBezTo>
                  <a:pt x="375" y="342"/>
                  <a:pt x="372" y="345"/>
                  <a:pt x="368" y="345"/>
                </a:cubicBezTo>
                <a:cubicBezTo>
                  <a:pt x="7" y="345"/>
                  <a:pt x="7" y="345"/>
                  <a:pt x="7" y="345"/>
                </a:cubicBezTo>
                <a:cubicBezTo>
                  <a:pt x="4" y="345"/>
                  <a:pt x="0" y="342"/>
                  <a:pt x="0" y="338"/>
                </a:cubicBezTo>
                <a:cubicBezTo>
                  <a:pt x="0" y="49"/>
                  <a:pt x="0" y="49"/>
                  <a:pt x="0" y="49"/>
                </a:cubicBezTo>
                <a:cubicBezTo>
                  <a:pt x="0" y="46"/>
                  <a:pt x="4" y="42"/>
                  <a:pt x="7" y="42"/>
                </a:cubicBezTo>
                <a:close/>
                <a:moveTo>
                  <a:pt x="26" y="129"/>
                </a:moveTo>
                <a:cubicBezTo>
                  <a:pt x="349" y="129"/>
                  <a:pt x="349" y="129"/>
                  <a:pt x="349" y="129"/>
                </a:cubicBezTo>
                <a:cubicBezTo>
                  <a:pt x="351" y="129"/>
                  <a:pt x="353" y="131"/>
                  <a:pt x="353" y="133"/>
                </a:cubicBezTo>
                <a:cubicBezTo>
                  <a:pt x="353" y="319"/>
                  <a:pt x="353" y="319"/>
                  <a:pt x="353" y="319"/>
                </a:cubicBezTo>
                <a:cubicBezTo>
                  <a:pt x="353" y="321"/>
                  <a:pt x="351" y="323"/>
                  <a:pt x="349" y="323"/>
                </a:cubicBezTo>
                <a:cubicBezTo>
                  <a:pt x="26" y="323"/>
                  <a:pt x="26" y="323"/>
                  <a:pt x="26" y="323"/>
                </a:cubicBezTo>
                <a:cubicBezTo>
                  <a:pt x="24" y="323"/>
                  <a:pt x="22" y="321"/>
                  <a:pt x="22" y="319"/>
                </a:cubicBezTo>
                <a:cubicBezTo>
                  <a:pt x="22" y="133"/>
                  <a:pt x="22" y="133"/>
                  <a:pt x="22" y="133"/>
                </a:cubicBezTo>
                <a:cubicBezTo>
                  <a:pt x="22" y="131"/>
                  <a:pt x="24" y="129"/>
                  <a:pt x="26" y="129"/>
                </a:cubicBezTo>
                <a:close/>
                <a:moveTo>
                  <a:pt x="253" y="20"/>
                </a:moveTo>
                <a:cubicBezTo>
                  <a:pt x="253" y="9"/>
                  <a:pt x="261" y="0"/>
                  <a:pt x="272" y="0"/>
                </a:cubicBezTo>
                <a:cubicBezTo>
                  <a:pt x="283" y="0"/>
                  <a:pt x="292" y="9"/>
                  <a:pt x="292" y="20"/>
                </a:cubicBezTo>
                <a:cubicBezTo>
                  <a:pt x="292" y="80"/>
                  <a:pt x="292" y="80"/>
                  <a:pt x="292" y="80"/>
                </a:cubicBezTo>
                <a:cubicBezTo>
                  <a:pt x="292" y="91"/>
                  <a:pt x="283" y="100"/>
                  <a:pt x="272" y="100"/>
                </a:cubicBezTo>
                <a:cubicBezTo>
                  <a:pt x="261" y="100"/>
                  <a:pt x="253" y="91"/>
                  <a:pt x="253" y="80"/>
                </a:cubicBezTo>
                <a:cubicBezTo>
                  <a:pt x="253" y="20"/>
                  <a:pt x="253" y="20"/>
                  <a:pt x="253" y="20"/>
                </a:cubicBezTo>
                <a:close/>
                <a:moveTo>
                  <a:pt x="83" y="20"/>
                </a:moveTo>
                <a:cubicBezTo>
                  <a:pt x="83" y="9"/>
                  <a:pt x="92" y="0"/>
                  <a:pt x="103" y="0"/>
                </a:cubicBezTo>
                <a:cubicBezTo>
                  <a:pt x="114" y="0"/>
                  <a:pt x="123" y="9"/>
                  <a:pt x="123" y="20"/>
                </a:cubicBezTo>
                <a:cubicBezTo>
                  <a:pt x="123" y="80"/>
                  <a:pt x="123" y="80"/>
                  <a:pt x="123" y="80"/>
                </a:cubicBezTo>
                <a:cubicBezTo>
                  <a:pt x="123" y="91"/>
                  <a:pt x="114" y="100"/>
                  <a:pt x="103" y="100"/>
                </a:cubicBezTo>
                <a:cubicBezTo>
                  <a:pt x="92" y="100"/>
                  <a:pt x="83" y="91"/>
                  <a:pt x="83" y="80"/>
                </a:cubicBezTo>
                <a:cubicBezTo>
                  <a:pt x="83" y="20"/>
                  <a:pt x="83" y="20"/>
                  <a:pt x="83" y="20"/>
                </a:cubicBezTo>
                <a:close/>
              </a:path>
            </a:pathLst>
          </a:custGeom>
          <a:solidFill>
            <a:srgbClr val="C00000"/>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rgbClr val="00338D"/>
              </a:solidFill>
            </a:endParaRPr>
          </a:p>
        </p:txBody>
      </p:sp>
      <p:grpSp>
        <p:nvGrpSpPr>
          <p:cNvPr id="20" name="Group 19"/>
          <p:cNvGrpSpPr/>
          <p:nvPr>
            <p:custDataLst>
              <p:tags r:id="rId2"/>
            </p:custDataLst>
          </p:nvPr>
        </p:nvGrpSpPr>
        <p:grpSpPr>
          <a:xfrm>
            <a:off x="5683375" y="2646215"/>
            <a:ext cx="1478177" cy="1161444"/>
            <a:chOff x="1869059" y="3534568"/>
            <a:chExt cx="828675" cy="735808"/>
          </a:xfrm>
          <a:solidFill>
            <a:srgbClr val="C00000"/>
          </a:solidFill>
        </p:grpSpPr>
        <p:grpSp>
          <p:nvGrpSpPr>
            <p:cNvPr id="21" name="Group 20"/>
            <p:cNvGrpSpPr/>
            <p:nvPr/>
          </p:nvGrpSpPr>
          <p:grpSpPr>
            <a:xfrm>
              <a:off x="1869059" y="3535363"/>
              <a:ext cx="828675" cy="735013"/>
              <a:chOff x="625475" y="3535363"/>
              <a:chExt cx="828675" cy="735013"/>
            </a:xfrm>
            <a:grpFill/>
          </p:grpSpPr>
          <p:sp>
            <p:nvSpPr>
              <p:cNvPr id="23" name="Freeform 41"/>
              <p:cNvSpPr>
                <a:spLocks/>
              </p:cNvSpPr>
              <p:nvPr>
                <p:custDataLst>
                  <p:tags r:id="rId8"/>
                </p:custDataLst>
              </p:nvPr>
            </p:nvSpPr>
            <p:spPr bwMode="auto">
              <a:xfrm>
                <a:off x="671513" y="3535363"/>
                <a:ext cx="735013" cy="484188"/>
              </a:xfrm>
              <a:custGeom>
                <a:avLst/>
                <a:gdLst/>
                <a:ahLst/>
                <a:cxnLst>
                  <a:cxn ang="0">
                    <a:pos x="231" y="21"/>
                  </a:cxn>
                  <a:cxn ang="0">
                    <a:pos x="230" y="34"/>
                  </a:cxn>
                  <a:cxn ang="0">
                    <a:pos x="491" y="34"/>
                  </a:cxn>
                  <a:cxn ang="0">
                    <a:pos x="491" y="311"/>
                  </a:cxn>
                  <a:cxn ang="0">
                    <a:pos x="65" y="311"/>
                  </a:cxn>
                  <a:cxn ang="0">
                    <a:pos x="34" y="311"/>
                  </a:cxn>
                  <a:cxn ang="0">
                    <a:pos x="34" y="158"/>
                  </a:cxn>
                  <a:cxn ang="0">
                    <a:pos x="34" y="34"/>
                  </a:cxn>
                  <a:cxn ang="0">
                    <a:pos x="62" y="34"/>
                  </a:cxn>
                  <a:cxn ang="0">
                    <a:pos x="65" y="34"/>
                  </a:cxn>
                  <a:cxn ang="0">
                    <a:pos x="152" y="34"/>
                  </a:cxn>
                  <a:cxn ang="0">
                    <a:pos x="148" y="21"/>
                  </a:cxn>
                  <a:cxn ang="0">
                    <a:pos x="139" y="0"/>
                  </a:cxn>
                  <a:cxn ang="0">
                    <a:pos x="65" y="0"/>
                  </a:cxn>
                  <a:cxn ang="0">
                    <a:pos x="0" y="0"/>
                  </a:cxn>
                  <a:cxn ang="0">
                    <a:pos x="0" y="4"/>
                  </a:cxn>
                  <a:cxn ang="0">
                    <a:pos x="0" y="158"/>
                  </a:cxn>
                  <a:cxn ang="0">
                    <a:pos x="0" y="345"/>
                  </a:cxn>
                  <a:cxn ang="0">
                    <a:pos x="65" y="345"/>
                  </a:cxn>
                  <a:cxn ang="0">
                    <a:pos x="524" y="345"/>
                  </a:cxn>
                  <a:cxn ang="0">
                    <a:pos x="524" y="0"/>
                  </a:cxn>
                  <a:cxn ang="0">
                    <a:pos x="225" y="0"/>
                  </a:cxn>
                  <a:cxn ang="0">
                    <a:pos x="229" y="10"/>
                  </a:cxn>
                  <a:cxn ang="0">
                    <a:pos x="231" y="21"/>
                  </a:cxn>
                </a:cxnLst>
                <a:rect l="0" t="0" r="r" b="b"/>
                <a:pathLst>
                  <a:path w="524" h="345">
                    <a:moveTo>
                      <a:pt x="231" y="21"/>
                    </a:moveTo>
                    <a:cubicBezTo>
                      <a:pt x="231" y="26"/>
                      <a:pt x="231" y="30"/>
                      <a:pt x="230" y="34"/>
                    </a:cubicBezTo>
                    <a:cubicBezTo>
                      <a:pt x="491" y="34"/>
                      <a:pt x="491" y="34"/>
                      <a:pt x="491" y="34"/>
                    </a:cubicBezTo>
                    <a:cubicBezTo>
                      <a:pt x="491" y="311"/>
                      <a:pt x="491" y="311"/>
                      <a:pt x="491" y="311"/>
                    </a:cubicBezTo>
                    <a:cubicBezTo>
                      <a:pt x="65" y="311"/>
                      <a:pt x="65" y="311"/>
                      <a:pt x="65" y="311"/>
                    </a:cubicBezTo>
                    <a:cubicBezTo>
                      <a:pt x="34" y="311"/>
                      <a:pt x="34" y="311"/>
                      <a:pt x="34" y="311"/>
                    </a:cubicBezTo>
                    <a:cubicBezTo>
                      <a:pt x="34" y="158"/>
                      <a:pt x="34" y="158"/>
                      <a:pt x="34" y="158"/>
                    </a:cubicBezTo>
                    <a:cubicBezTo>
                      <a:pt x="34" y="34"/>
                      <a:pt x="34" y="34"/>
                      <a:pt x="34" y="34"/>
                    </a:cubicBezTo>
                    <a:cubicBezTo>
                      <a:pt x="62" y="34"/>
                      <a:pt x="62" y="34"/>
                      <a:pt x="62" y="34"/>
                    </a:cubicBezTo>
                    <a:cubicBezTo>
                      <a:pt x="65" y="34"/>
                      <a:pt x="65" y="34"/>
                      <a:pt x="65" y="34"/>
                    </a:cubicBezTo>
                    <a:cubicBezTo>
                      <a:pt x="152" y="34"/>
                      <a:pt x="152" y="34"/>
                      <a:pt x="152" y="34"/>
                    </a:cubicBezTo>
                    <a:cubicBezTo>
                      <a:pt x="151" y="30"/>
                      <a:pt x="149" y="26"/>
                      <a:pt x="148" y="21"/>
                    </a:cubicBezTo>
                    <a:cubicBezTo>
                      <a:pt x="145" y="14"/>
                      <a:pt x="142" y="7"/>
                      <a:pt x="139" y="0"/>
                    </a:cubicBezTo>
                    <a:cubicBezTo>
                      <a:pt x="65" y="0"/>
                      <a:pt x="65" y="0"/>
                      <a:pt x="65" y="0"/>
                    </a:cubicBezTo>
                    <a:cubicBezTo>
                      <a:pt x="0" y="0"/>
                      <a:pt x="0" y="0"/>
                      <a:pt x="0" y="0"/>
                    </a:cubicBezTo>
                    <a:cubicBezTo>
                      <a:pt x="0" y="4"/>
                      <a:pt x="0" y="4"/>
                      <a:pt x="0" y="4"/>
                    </a:cubicBezTo>
                    <a:cubicBezTo>
                      <a:pt x="0" y="158"/>
                      <a:pt x="0" y="158"/>
                      <a:pt x="0" y="158"/>
                    </a:cubicBezTo>
                    <a:cubicBezTo>
                      <a:pt x="0" y="345"/>
                      <a:pt x="0" y="345"/>
                      <a:pt x="0" y="345"/>
                    </a:cubicBezTo>
                    <a:cubicBezTo>
                      <a:pt x="65" y="345"/>
                      <a:pt x="65" y="345"/>
                      <a:pt x="65" y="345"/>
                    </a:cubicBezTo>
                    <a:cubicBezTo>
                      <a:pt x="524" y="345"/>
                      <a:pt x="524" y="345"/>
                      <a:pt x="524" y="345"/>
                    </a:cubicBezTo>
                    <a:cubicBezTo>
                      <a:pt x="524" y="0"/>
                      <a:pt x="524" y="0"/>
                      <a:pt x="524" y="0"/>
                    </a:cubicBezTo>
                    <a:cubicBezTo>
                      <a:pt x="225" y="0"/>
                      <a:pt x="225" y="0"/>
                      <a:pt x="225" y="0"/>
                    </a:cubicBezTo>
                    <a:cubicBezTo>
                      <a:pt x="226" y="3"/>
                      <a:pt x="228" y="7"/>
                      <a:pt x="229" y="10"/>
                    </a:cubicBezTo>
                    <a:cubicBezTo>
                      <a:pt x="230" y="14"/>
                      <a:pt x="231" y="18"/>
                      <a:pt x="231" y="21"/>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srgbClr val="00338D"/>
                  </a:solidFill>
                </a:endParaRPr>
              </a:p>
            </p:txBody>
          </p:sp>
          <p:sp>
            <p:nvSpPr>
              <p:cNvPr id="24" name="Freeform 42"/>
              <p:cNvSpPr>
                <a:spLocks noEditPoints="1"/>
              </p:cNvSpPr>
              <p:nvPr>
                <p:custDataLst>
                  <p:tags r:id="rId9"/>
                </p:custDataLst>
              </p:nvPr>
            </p:nvSpPr>
            <p:spPr bwMode="auto">
              <a:xfrm>
                <a:off x="625475" y="4040188"/>
                <a:ext cx="828675" cy="230188"/>
              </a:xfrm>
              <a:custGeom>
                <a:avLst/>
                <a:gdLst/>
                <a:ahLst/>
                <a:cxnLst>
                  <a:cxn ang="0">
                    <a:pos x="86" y="0"/>
                  </a:cxn>
                  <a:cxn ang="0">
                    <a:pos x="27" y="0"/>
                  </a:cxn>
                  <a:cxn ang="0">
                    <a:pos x="3" y="127"/>
                  </a:cxn>
                  <a:cxn ang="0">
                    <a:pos x="0" y="145"/>
                  </a:cxn>
                  <a:cxn ang="0">
                    <a:pos x="19" y="145"/>
                  </a:cxn>
                  <a:cxn ang="0">
                    <a:pos x="67" y="145"/>
                  </a:cxn>
                  <a:cxn ang="0">
                    <a:pos x="522" y="145"/>
                  </a:cxn>
                  <a:cxn ang="0">
                    <a:pos x="495" y="0"/>
                  </a:cxn>
                  <a:cxn ang="0">
                    <a:pos x="86" y="0"/>
                  </a:cxn>
                  <a:cxn ang="0">
                    <a:pos x="220" y="130"/>
                  </a:cxn>
                  <a:cxn ang="0">
                    <a:pos x="222" y="97"/>
                  </a:cxn>
                  <a:cxn ang="0">
                    <a:pos x="300" y="97"/>
                  </a:cxn>
                  <a:cxn ang="0">
                    <a:pos x="301" y="130"/>
                  </a:cxn>
                  <a:cxn ang="0">
                    <a:pos x="220" y="130"/>
                  </a:cxn>
                  <a:cxn ang="0">
                    <a:pos x="86" y="83"/>
                  </a:cxn>
                  <a:cxn ang="0">
                    <a:pos x="47" y="83"/>
                  </a:cxn>
                  <a:cxn ang="0">
                    <a:pos x="57" y="19"/>
                  </a:cxn>
                  <a:cxn ang="0">
                    <a:pos x="86" y="19"/>
                  </a:cxn>
                  <a:cxn ang="0">
                    <a:pos x="465" y="19"/>
                  </a:cxn>
                  <a:cxn ang="0">
                    <a:pos x="475" y="83"/>
                  </a:cxn>
                  <a:cxn ang="0">
                    <a:pos x="86" y="83"/>
                  </a:cxn>
                </a:cxnLst>
                <a:rect l="0" t="0" r="r" b="b"/>
                <a:pathLst>
                  <a:path w="522" h="145">
                    <a:moveTo>
                      <a:pt x="86" y="0"/>
                    </a:moveTo>
                    <a:lnTo>
                      <a:pt x="27" y="0"/>
                    </a:lnTo>
                    <a:lnTo>
                      <a:pt x="3" y="127"/>
                    </a:lnTo>
                    <a:lnTo>
                      <a:pt x="0" y="145"/>
                    </a:lnTo>
                    <a:lnTo>
                      <a:pt x="19" y="145"/>
                    </a:lnTo>
                    <a:lnTo>
                      <a:pt x="67" y="145"/>
                    </a:lnTo>
                    <a:lnTo>
                      <a:pt x="522" y="145"/>
                    </a:lnTo>
                    <a:lnTo>
                      <a:pt x="495" y="0"/>
                    </a:lnTo>
                    <a:lnTo>
                      <a:pt x="86" y="0"/>
                    </a:lnTo>
                    <a:close/>
                    <a:moveTo>
                      <a:pt x="220" y="130"/>
                    </a:moveTo>
                    <a:lnTo>
                      <a:pt x="222" y="97"/>
                    </a:lnTo>
                    <a:lnTo>
                      <a:pt x="300" y="97"/>
                    </a:lnTo>
                    <a:lnTo>
                      <a:pt x="301" y="130"/>
                    </a:lnTo>
                    <a:lnTo>
                      <a:pt x="220" y="130"/>
                    </a:lnTo>
                    <a:close/>
                    <a:moveTo>
                      <a:pt x="86" y="83"/>
                    </a:moveTo>
                    <a:lnTo>
                      <a:pt x="47" y="83"/>
                    </a:lnTo>
                    <a:lnTo>
                      <a:pt x="57" y="19"/>
                    </a:lnTo>
                    <a:lnTo>
                      <a:pt x="86" y="19"/>
                    </a:lnTo>
                    <a:lnTo>
                      <a:pt x="465" y="19"/>
                    </a:lnTo>
                    <a:lnTo>
                      <a:pt x="475" y="83"/>
                    </a:lnTo>
                    <a:lnTo>
                      <a:pt x="86" y="8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srgbClr val="00338D"/>
                  </a:solidFill>
                </a:endParaRPr>
              </a:p>
            </p:txBody>
          </p:sp>
        </p:grpSp>
        <p:sp>
          <p:nvSpPr>
            <p:cNvPr id="22" name="Rectangle 21"/>
            <p:cNvSpPr/>
            <p:nvPr>
              <p:custDataLst>
                <p:tags r:id="rId7"/>
              </p:custDataLst>
            </p:nvPr>
          </p:nvSpPr>
          <p:spPr>
            <a:xfrm>
              <a:off x="1914525" y="3534568"/>
              <a:ext cx="733425" cy="577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25" name="TextBox 24"/>
          <p:cNvSpPr txBox="1"/>
          <p:nvPr/>
        </p:nvSpPr>
        <p:spPr>
          <a:xfrm>
            <a:off x="1507360" y="3789587"/>
            <a:ext cx="2454518" cy="369332"/>
          </a:xfrm>
          <a:prstGeom prst="rect">
            <a:avLst/>
          </a:prstGeom>
          <a:noFill/>
        </p:spPr>
        <p:txBody>
          <a:bodyPr wrap="none" rtlCol="0">
            <a:spAutoFit/>
          </a:bodyPr>
          <a:lstStyle/>
          <a:p>
            <a:r>
              <a:rPr lang="en-US" b="1">
                <a:latin typeface="Arial" panose="020B0604020202020204" pitchFamily="34" charset="0"/>
                <a:cs typeface="Arial" panose="020B0604020202020204" pitchFamily="34" charset="0"/>
              </a:rPr>
              <a:t>Sewa jangka-pendek</a:t>
            </a:r>
            <a:endParaRPr lang="en-US" b="1" i="1">
              <a:latin typeface="Arial" panose="020B0604020202020204" pitchFamily="34" charset="0"/>
              <a:cs typeface="Arial" panose="020B0604020202020204" pitchFamily="34" charset="0"/>
            </a:endParaRPr>
          </a:p>
        </p:txBody>
      </p:sp>
      <p:sp>
        <p:nvSpPr>
          <p:cNvPr id="26" name="TextBox 25"/>
          <p:cNvSpPr txBox="1"/>
          <p:nvPr/>
        </p:nvSpPr>
        <p:spPr>
          <a:xfrm>
            <a:off x="4925896" y="3807659"/>
            <a:ext cx="3031599" cy="369332"/>
          </a:xfrm>
          <a:prstGeom prst="rect">
            <a:avLst/>
          </a:prstGeom>
          <a:noFill/>
        </p:spPr>
        <p:txBody>
          <a:bodyPr wrap="none" rtlCol="0">
            <a:spAutoFit/>
          </a:bodyPr>
          <a:lstStyle/>
          <a:p>
            <a:r>
              <a:rPr lang="en-US" b="1">
                <a:latin typeface="Arial" panose="020B0604020202020204" pitchFamily="34" charset="0"/>
                <a:cs typeface="Arial" panose="020B0604020202020204" pitchFamily="34" charset="0"/>
              </a:rPr>
              <a:t>Sewa aset bernilai-rendah</a:t>
            </a:r>
            <a:endParaRPr lang="en-US" b="1" i="1">
              <a:latin typeface="Arial" panose="020B0604020202020204" pitchFamily="34" charset="0"/>
              <a:cs typeface="Arial" panose="020B0604020202020204" pitchFamily="34" charset="0"/>
            </a:endParaRPr>
          </a:p>
        </p:txBody>
      </p:sp>
      <p:sp>
        <p:nvSpPr>
          <p:cNvPr id="28" name="Text Placeholder 1"/>
          <p:cNvSpPr txBox="1">
            <a:spLocks/>
          </p:cNvSpPr>
          <p:nvPr>
            <p:custDataLst>
              <p:tags r:id="rId3"/>
            </p:custDataLst>
          </p:nvPr>
        </p:nvSpPr>
        <p:spPr>
          <a:xfrm>
            <a:off x="1840405" y="4118849"/>
            <a:ext cx="1496585" cy="338112"/>
          </a:xfrm>
          <a:prstGeom prst="rect">
            <a:avLst/>
          </a:prstGeom>
        </p:spPr>
        <p:txBody>
          <a:bodyPr lIns="0" tIns="0" rIns="0" bIns="0"/>
          <a:lstStyle>
            <a:lvl1pPr marL="0" indent="0" algn="l" defTabSz="457200" rtl="0" eaLnBrk="1" latinLnBrk="0" hangingPunct="1">
              <a:spcBef>
                <a:spcPts val="0"/>
              </a:spcBef>
              <a:spcAft>
                <a:spcPts val="300"/>
              </a:spcAft>
              <a:buFont typeface="Lucida Grande"/>
              <a:buNone/>
              <a:defRPr sz="2000" b="1" i="0" kern="1200">
                <a:solidFill>
                  <a:schemeClr val="tx1"/>
                </a:solidFill>
                <a:latin typeface="Univers for KPMG"/>
                <a:ea typeface="+mn-ea"/>
                <a:cs typeface="Univers for KPMG"/>
              </a:defRPr>
            </a:lvl1pPr>
            <a:lvl2pPr marL="0" indent="0" algn="l" defTabSz="457200" rtl="0" eaLnBrk="1" latinLnBrk="0" hangingPunct="1">
              <a:lnSpc>
                <a:spcPct val="90000"/>
              </a:lnSpc>
              <a:spcBef>
                <a:spcPts val="0"/>
              </a:spcBef>
              <a:spcAft>
                <a:spcPts val="900"/>
              </a:spcAft>
              <a:buFont typeface="Arial"/>
              <a:buNone/>
              <a:defRPr sz="2000" b="0" i="0" kern="1200">
                <a:solidFill>
                  <a:schemeClr val="tx1"/>
                </a:solidFill>
                <a:latin typeface="Univers for KPMG Light"/>
                <a:ea typeface="+mn-ea"/>
                <a:cs typeface="Univers for KPMG Light"/>
              </a:defRPr>
            </a:lvl2pPr>
            <a:lvl3pPr marL="228600" indent="-228600" algn="l" defTabSz="457200" rtl="0" eaLnBrk="1" latinLnBrk="0" hangingPunct="1">
              <a:spcBef>
                <a:spcPts val="0"/>
              </a:spcBef>
              <a:spcAft>
                <a:spcPts val="300"/>
              </a:spcAft>
              <a:buFont typeface="Lucida Grande"/>
              <a:buChar char="—"/>
              <a:defRPr sz="2000" b="0" i="0" kern="1200">
                <a:solidFill>
                  <a:schemeClr val="tx1"/>
                </a:solidFill>
                <a:latin typeface="Univers for KPMG Light"/>
                <a:ea typeface="+mn-ea"/>
                <a:cs typeface="Univers for KPMG Light"/>
              </a:defRPr>
            </a:lvl3pPr>
            <a:lvl4pPr marL="342900" indent="-114300" algn="l" defTabSz="457200" rtl="0" eaLnBrk="1" latinLnBrk="0" hangingPunct="1">
              <a:spcBef>
                <a:spcPts val="0"/>
              </a:spcBef>
              <a:spcAft>
                <a:spcPts val="300"/>
              </a:spcAft>
              <a:buFont typeface="Arial"/>
              <a:buChar char="–"/>
              <a:defRPr sz="2000" b="0" i="0" kern="1200">
                <a:solidFill>
                  <a:schemeClr val="tx1"/>
                </a:solidFill>
                <a:latin typeface="Univers for KPMG Light"/>
                <a:ea typeface="+mn-ea"/>
                <a:cs typeface="Univers for KPMG Light"/>
              </a:defRPr>
            </a:lvl4pPr>
            <a:lvl5pPr marL="0" indent="0" algn="l" defTabSz="457200" rtl="0" eaLnBrk="1" latinLnBrk="0" hangingPunct="1">
              <a:spcBef>
                <a:spcPts val="0"/>
              </a:spcBef>
              <a:spcAft>
                <a:spcPts val="300"/>
              </a:spcAft>
              <a:buFont typeface="Arial"/>
              <a:buNone/>
              <a:defRPr sz="2000" b="0" i="0" kern="1200">
                <a:solidFill>
                  <a:schemeClr val="accent6"/>
                </a:solidFill>
                <a:latin typeface="Univers for KPMG Light"/>
                <a:ea typeface="+mn-ea"/>
                <a:cs typeface="Univers for KPMG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GB" sz="1200" dirty="0">
                <a:solidFill>
                  <a:schemeClr val="bg1">
                    <a:lumMod val="50000"/>
                  </a:schemeClr>
                </a:solidFill>
                <a:latin typeface="Arial" panose="020B0604020202020204" pitchFamily="34" charset="0"/>
                <a:cs typeface="Arial" panose="020B0604020202020204" pitchFamily="34" charset="0"/>
              </a:rPr>
              <a:t>≤ </a:t>
            </a:r>
            <a:r>
              <a:rPr lang="en-GB" sz="1200">
                <a:solidFill>
                  <a:schemeClr val="bg1">
                    <a:lumMod val="50000"/>
                  </a:schemeClr>
                </a:solidFill>
                <a:latin typeface="Arial" panose="020B0604020202020204" pitchFamily="34" charset="0"/>
                <a:cs typeface="Arial" panose="020B0604020202020204" pitchFamily="34" charset="0"/>
              </a:rPr>
              <a:t>12 bulan dan tidak mengandung opsi beli</a:t>
            </a:r>
            <a:endParaRPr lang="en-GB" sz="1200" dirty="0">
              <a:solidFill>
                <a:schemeClr val="bg1">
                  <a:lumMod val="50000"/>
                </a:schemeClr>
              </a:solidFill>
              <a:latin typeface="Arial" panose="020B0604020202020204" pitchFamily="34" charset="0"/>
              <a:cs typeface="Arial" panose="020B0604020202020204" pitchFamily="34" charset="0"/>
            </a:endParaRPr>
          </a:p>
        </p:txBody>
      </p:sp>
      <p:sp>
        <p:nvSpPr>
          <p:cNvPr id="4" name="Flowchart: Process 3"/>
          <p:cNvSpPr/>
          <p:nvPr/>
        </p:nvSpPr>
        <p:spPr>
          <a:xfrm>
            <a:off x="540913" y="4856140"/>
            <a:ext cx="8046076" cy="666482"/>
          </a:xfrm>
          <a:prstGeom prst="flowChartProcess">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b="1">
                <a:solidFill>
                  <a:schemeClr val="tx1">
                    <a:lumMod val="95000"/>
                    <a:lumOff val="5000"/>
                  </a:schemeClr>
                </a:solidFill>
                <a:latin typeface="Arial" panose="020B0604020202020204" pitchFamily="34" charset="0"/>
                <a:cs typeface="Arial" panose="020B0604020202020204" pitchFamily="34" charset="0"/>
              </a:rPr>
              <a:t>Jika menerapkan opsi pengecualian ini, maka sewa diperlakukan serupa dengan </a:t>
            </a:r>
            <a:r>
              <a:rPr lang="en-US" b="1">
                <a:solidFill>
                  <a:schemeClr val="tx1">
                    <a:lumMod val="95000"/>
                    <a:lumOff val="5000"/>
                  </a:schemeClr>
                </a:solidFill>
                <a:latin typeface="Arial" panose="020B0604020202020204" pitchFamily="34" charset="0"/>
                <a:cs typeface="Arial" panose="020B0604020202020204" pitchFamily="34" charset="0"/>
              </a:rPr>
              <a:t>sewa operasi </a:t>
            </a:r>
            <a:r>
              <a:rPr lang="en-US" sz="1350" b="1">
                <a:solidFill>
                  <a:schemeClr val="tx1">
                    <a:lumMod val="95000"/>
                    <a:lumOff val="5000"/>
                  </a:schemeClr>
                </a:solidFill>
                <a:latin typeface="Arial" panose="020B0604020202020204" pitchFamily="34" charset="0"/>
                <a:cs typeface="Arial" panose="020B0604020202020204" pitchFamily="34" charset="0"/>
              </a:rPr>
              <a:t>dan menerapkan </a:t>
            </a:r>
            <a:r>
              <a:rPr lang="en-US" b="1">
                <a:solidFill>
                  <a:schemeClr val="tx1">
                    <a:lumMod val="95000"/>
                    <a:lumOff val="5000"/>
                  </a:schemeClr>
                </a:solidFill>
                <a:latin typeface="Arial" panose="020B0604020202020204" pitchFamily="34" charset="0"/>
                <a:cs typeface="Arial" panose="020B0604020202020204" pitchFamily="34" charset="0"/>
              </a:rPr>
              <a:t>persyaratan pengungkapan </a:t>
            </a:r>
            <a:r>
              <a:rPr lang="en-US" sz="1350" b="1">
                <a:solidFill>
                  <a:schemeClr val="tx1">
                    <a:lumMod val="95000"/>
                    <a:lumOff val="5000"/>
                  </a:schemeClr>
                </a:solidFill>
                <a:latin typeface="Arial" panose="020B0604020202020204" pitchFamily="34" charset="0"/>
                <a:cs typeface="Arial" panose="020B0604020202020204" pitchFamily="34" charset="0"/>
              </a:rPr>
              <a:t>dalam paragraf 53(c) dan 53(d).</a:t>
            </a:r>
          </a:p>
        </p:txBody>
      </p:sp>
      <p:sp>
        <p:nvSpPr>
          <p:cNvPr id="29" name="Text Placeholder 1"/>
          <p:cNvSpPr txBox="1">
            <a:spLocks/>
          </p:cNvSpPr>
          <p:nvPr>
            <p:custDataLst>
              <p:tags r:id="rId4"/>
            </p:custDataLst>
          </p:nvPr>
        </p:nvSpPr>
        <p:spPr>
          <a:xfrm>
            <a:off x="4543383" y="4083145"/>
            <a:ext cx="1292649" cy="338112"/>
          </a:xfrm>
          <a:prstGeom prst="rect">
            <a:avLst/>
          </a:prstGeom>
        </p:spPr>
        <p:txBody>
          <a:bodyPr lIns="0" tIns="0" rIns="0" bIns="0"/>
          <a:lstStyle>
            <a:lvl1pPr marL="0" indent="0" algn="l" defTabSz="457200" rtl="0" eaLnBrk="1" latinLnBrk="0" hangingPunct="1">
              <a:spcBef>
                <a:spcPts val="0"/>
              </a:spcBef>
              <a:spcAft>
                <a:spcPts val="300"/>
              </a:spcAft>
              <a:buFont typeface="Lucida Grande"/>
              <a:buNone/>
              <a:defRPr sz="2000" b="1" i="0" kern="1200">
                <a:solidFill>
                  <a:schemeClr val="tx1"/>
                </a:solidFill>
                <a:latin typeface="Univers for KPMG"/>
                <a:ea typeface="+mn-ea"/>
                <a:cs typeface="Univers for KPMG"/>
              </a:defRPr>
            </a:lvl1pPr>
            <a:lvl2pPr marL="0" indent="0" algn="l" defTabSz="457200" rtl="0" eaLnBrk="1" latinLnBrk="0" hangingPunct="1">
              <a:lnSpc>
                <a:spcPct val="90000"/>
              </a:lnSpc>
              <a:spcBef>
                <a:spcPts val="0"/>
              </a:spcBef>
              <a:spcAft>
                <a:spcPts val="900"/>
              </a:spcAft>
              <a:buFont typeface="Arial"/>
              <a:buNone/>
              <a:defRPr sz="2000" b="0" i="0" kern="1200">
                <a:solidFill>
                  <a:schemeClr val="tx1"/>
                </a:solidFill>
                <a:latin typeface="Univers for KPMG Light"/>
                <a:ea typeface="+mn-ea"/>
                <a:cs typeface="Univers for KPMG Light"/>
              </a:defRPr>
            </a:lvl2pPr>
            <a:lvl3pPr marL="228600" indent="-228600" algn="l" defTabSz="457200" rtl="0" eaLnBrk="1" latinLnBrk="0" hangingPunct="1">
              <a:spcBef>
                <a:spcPts val="0"/>
              </a:spcBef>
              <a:spcAft>
                <a:spcPts val="300"/>
              </a:spcAft>
              <a:buFont typeface="Lucida Grande"/>
              <a:buChar char="—"/>
              <a:defRPr sz="2000" b="0" i="0" kern="1200">
                <a:solidFill>
                  <a:schemeClr val="tx1"/>
                </a:solidFill>
                <a:latin typeface="Univers for KPMG Light"/>
                <a:ea typeface="+mn-ea"/>
                <a:cs typeface="Univers for KPMG Light"/>
              </a:defRPr>
            </a:lvl3pPr>
            <a:lvl4pPr marL="342900" indent="-114300" algn="l" defTabSz="457200" rtl="0" eaLnBrk="1" latinLnBrk="0" hangingPunct="1">
              <a:spcBef>
                <a:spcPts val="0"/>
              </a:spcBef>
              <a:spcAft>
                <a:spcPts val="300"/>
              </a:spcAft>
              <a:buFont typeface="Arial"/>
              <a:buChar char="–"/>
              <a:defRPr sz="2000" b="0" i="0" kern="1200">
                <a:solidFill>
                  <a:schemeClr val="tx1"/>
                </a:solidFill>
                <a:latin typeface="Univers for KPMG Light"/>
                <a:ea typeface="+mn-ea"/>
                <a:cs typeface="Univers for KPMG Light"/>
              </a:defRPr>
            </a:lvl4pPr>
            <a:lvl5pPr marL="0" indent="0" algn="l" defTabSz="457200" rtl="0" eaLnBrk="1" latinLnBrk="0" hangingPunct="1">
              <a:spcBef>
                <a:spcPts val="0"/>
              </a:spcBef>
              <a:spcAft>
                <a:spcPts val="300"/>
              </a:spcAft>
              <a:buFont typeface="Arial"/>
              <a:buNone/>
              <a:defRPr sz="2000" b="0" i="0" kern="1200">
                <a:solidFill>
                  <a:schemeClr val="accent6"/>
                </a:solidFill>
                <a:latin typeface="Univers for KPMG Light"/>
                <a:ea typeface="+mn-ea"/>
                <a:cs typeface="Univers for KPMG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GB" sz="1200">
                <a:solidFill>
                  <a:srgbClr val="00B050"/>
                </a:solidFill>
                <a:latin typeface="Arial" panose="020B0604020202020204" pitchFamily="34" charset="0"/>
                <a:cs typeface="Arial" panose="020B0604020202020204" pitchFamily="34" charset="0"/>
              </a:rPr>
              <a:t>Contoh: laptop, HP, furnitur kantor</a:t>
            </a:r>
            <a:endParaRPr lang="en-GB" sz="1200" dirty="0">
              <a:solidFill>
                <a:srgbClr val="00B050"/>
              </a:solidFill>
              <a:latin typeface="Arial" panose="020B0604020202020204" pitchFamily="34" charset="0"/>
              <a:cs typeface="Arial" panose="020B0604020202020204" pitchFamily="34" charset="0"/>
            </a:endParaRPr>
          </a:p>
        </p:txBody>
      </p:sp>
      <p:sp>
        <p:nvSpPr>
          <p:cNvPr id="12" name="Cloud Callout 11"/>
          <p:cNvSpPr/>
          <p:nvPr/>
        </p:nvSpPr>
        <p:spPr>
          <a:xfrm>
            <a:off x="116251" y="2031356"/>
            <a:ext cx="1767626" cy="1327670"/>
          </a:xfrm>
          <a:prstGeom prst="cloudCallout">
            <a:avLst>
              <a:gd name="adj1" fmla="val 53117"/>
              <a:gd name="adj2" fmla="val 5562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75">
                <a:solidFill>
                  <a:schemeClr val="tx1"/>
                </a:solidFill>
                <a:latin typeface="Arial" panose="020B0604020202020204" pitchFamily="34" charset="0"/>
                <a:cs typeface="Arial" panose="020B0604020202020204" pitchFamily="34" charset="0"/>
              </a:rPr>
              <a:t>Penentuan masa sewa </a:t>
            </a:r>
            <a:r>
              <a:rPr lang="en-US" sz="1275">
                <a:solidFill>
                  <a:schemeClr val="tx1"/>
                </a:solidFill>
                <a:latin typeface="Arial" panose="020B0604020202020204" pitchFamily="34" charset="0"/>
                <a:cs typeface="Arial" panose="020B0604020202020204" pitchFamily="34" charset="0"/>
                <a:sym typeface="Wingdings" panose="05000000000000000000" pitchFamily="2" charset="2"/>
              </a:rPr>
              <a:t> </a:t>
            </a:r>
            <a:r>
              <a:rPr lang="en-US" sz="1275" b="1">
                <a:solidFill>
                  <a:srgbClr val="C00000"/>
                </a:solidFill>
                <a:latin typeface="Arial" panose="020B0604020202020204" pitchFamily="34" charset="0"/>
                <a:cs typeface="Arial" panose="020B0604020202020204" pitchFamily="34" charset="0"/>
                <a:sym typeface="Wingdings" panose="05000000000000000000" pitchFamily="2" charset="2"/>
              </a:rPr>
              <a:t>cukup pasti</a:t>
            </a:r>
            <a:endParaRPr lang="en-US" sz="1275" b="1">
              <a:solidFill>
                <a:srgbClr val="C00000"/>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pPr>
              <a:defRPr/>
            </a:pPr>
            <a:fld id="{53566220-03D5-4B74-9E24-5963818B9351}" type="slidenum">
              <a:rPr lang="en-US" smtClean="0"/>
              <a:pPr>
                <a:defRPr/>
              </a:pPr>
              <a:t>5</a:t>
            </a:fld>
            <a:endParaRPr lang="en-US" dirty="0"/>
          </a:p>
        </p:txBody>
      </p:sp>
      <p:sp>
        <p:nvSpPr>
          <p:cNvPr id="17" name="Cloud Callout 16"/>
          <p:cNvSpPr/>
          <p:nvPr/>
        </p:nvSpPr>
        <p:spPr>
          <a:xfrm>
            <a:off x="3249118" y="2509023"/>
            <a:ext cx="1676777" cy="899456"/>
          </a:xfrm>
          <a:prstGeom prst="cloudCallout">
            <a:avLst>
              <a:gd name="adj1" fmla="val -46412"/>
              <a:gd name="adj2" fmla="val 62452"/>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75">
                <a:solidFill>
                  <a:schemeClr val="tx1"/>
                </a:solidFill>
                <a:latin typeface="Arial" panose="020B0604020202020204" pitchFamily="34" charset="0"/>
                <a:cs typeface="Arial" panose="020B0604020202020204" pitchFamily="34" charset="0"/>
              </a:rPr>
              <a:t>Berdasarkan kelas aset pendasar</a:t>
            </a:r>
            <a:endParaRPr lang="en-US" sz="1275" b="1">
              <a:solidFill>
                <a:srgbClr val="C00000"/>
              </a:solidFill>
              <a:latin typeface="Arial" panose="020B0604020202020204" pitchFamily="34" charset="0"/>
              <a:cs typeface="Arial" panose="020B0604020202020204" pitchFamily="34" charset="0"/>
            </a:endParaRPr>
          </a:p>
        </p:txBody>
      </p:sp>
      <p:sp>
        <p:nvSpPr>
          <p:cNvPr id="18" name="Cloud Callout 17"/>
          <p:cNvSpPr/>
          <p:nvPr/>
        </p:nvSpPr>
        <p:spPr>
          <a:xfrm>
            <a:off x="7161744" y="2533321"/>
            <a:ext cx="1676777" cy="1051561"/>
          </a:xfrm>
          <a:prstGeom prst="cloudCallout">
            <a:avLst>
              <a:gd name="adj1" fmla="val -47847"/>
              <a:gd name="adj2" fmla="val 60037"/>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75">
                <a:solidFill>
                  <a:schemeClr val="tx1"/>
                </a:solidFill>
                <a:latin typeface="Arial" panose="020B0604020202020204" pitchFamily="34" charset="0"/>
                <a:cs typeface="Arial" panose="020B0604020202020204" pitchFamily="34" charset="0"/>
              </a:rPr>
              <a:t>Berdasarkan sewa-per-sewa</a:t>
            </a:r>
            <a:endParaRPr lang="en-US" sz="1275" b="1">
              <a:solidFill>
                <a:srgbClr val="C00000"/>
              </a:solidFill>
              <a:latin typeface="Arial" panose="020B0604020202020204" pitchFamily="34" charset="0"/>
              <a:cs typeface="Arial" panose="020B0604020202020204" pitchFamily="34" charset="0"/>
            </a:endParaRPr>
          </a:p>
        </p:txBody>
      </p:sp>
      <p:sp>
        <p:nvSpPr>
          <p:cNvPr id="30" name="Text Placeholder 1"/>
          <p:cNvSpPr txBox="1">
            <a:spLocks/>
          </p:cNvSpPr>
          <p:nvPr>
            <p:custDataLst>
              <p:tags r:id="rId5"/>
            </p:custDataLst>
          </p:nvPr>
        </p:nvSpPr>
        <p:spPr>
          <a:xfrm>
            <a:off x="5839782" y="4218953"/>
            <a:ext cx="1707766" cy="338112"/>
          </a:xfrm>
          <a:prstGeom prst="rect">
            <a:avLst/>
          </a:prstGeom>
        </p:spPr>
        <p:txBody>
          <a:bodyPr lIns="0" tIns="0" rIns="0" bIns="0"/>
          <a:lstStyle>
            <a:lvl1pPr marL="0" indent="0" algn="l" defTabSz="457200" rtl="0" eaLnBrk="1" latinLnBrk="0" hangingPunct="1">
              <a:spcBef>
                <a:spcPts val="0"/>
              </a:spcBef>
              <a:spcAft>
                <a:spcPts val="300"/>
              </a:spcAft>
              <a:buFont typeface="Lucida Grande"/>
              <a:buNone/>
              <a:defRPr sz="2000" b="1" i="0" kern="1200">
                <a:solidFill>
                  <a:schemeClr val="tx1"/>
                </a:solidFill>
                <a:latin typeface="Univers for KPMG"/>
                <a:ea typeface="+mn-ea"/>
                <a:cs typeface="Univers for KPMG"/>
              </a:defRPr>
            </a:lvl1pPr>
            <a:lvl2pPr marL="0" indent="0" algn="l" defTabSz="457200" rtl="0" eaLnBrk="1" latinLnBrk="0" hangingPunct="1">
              <a:lnSpc>
                <a:spcPct val="90000"/>
              </a:lnSpc>
              <a:spcBef>
                <a:spcPts val="0"/>
              </a:spcBef>
              <a:spcAft>
                <a:spcPts val="900"/>
              </a:spcAft>
              <a:buFont typeface="Arial"/>
              <a:buNone/>
              <a:defRPr sz="2000" b="0" i="0" kern="1200">
                <a:solidFill>
                  <a:schemeClr val="tx1"/>
                </a:solidFill>
                <a:latin typeface="Univers for KPMG Light"/>
                <a:ea typeface="+mn-ea"/>
                <a:cs typeface="Univers for KPMG Light"/>
              </a:defRPr>
            </a:lvl2pPr>
            <a:lvl3pPr marL="228600" indent="-228600" algn="l" defTabSz="457200" rtl="0" eaLnBrk="1" latinLnBrk="0" hangingPunct="1">
              <a:spcBef>
                <a:spcPts val="0"/>
              </a:spcBef>
              <a:spcAft>
                <a:spcPts val="300"/>
              </a:spcAft>
              <a:buFont typeface="Lucida Grande"/>
              <a:buChar char="—"/>
              <a:defRPr sz="2000" b="0" i="0" kern="1200">
                <a:solidFill>
                  <a:schemeClr val="tx1"/>
                </a:solidFill>
                <a:latin typeface="Univers for KPMG Light"/>
                <a:ea typeface="+mn-ea"/>
                <a:cs typeface="Univers for KPMG Light"/>
              </a:defRPr>
            </a:lvl3pPr>
            <a:lvl4pPr marL="342900" indent="-114300" algn="l" defTabSz="457200" rtl="0" eaLnBrk="1" latinLnBrk="0" hangingPunct="1">
              <a:spcBef>
                <a:spcPts val="0"/>
              </a:spcBef>
              <a:spcAft>
                <a:spcPts val="300"/>
              </a:spcAft>
              <a:buFont typeface="Arial"/>
              <a:buChar char="–"/>
              <a:defRPr sz="2000" b="0" i="0" kern="1200">
                <a:solidFill>
                  <a:schemeClr val="tx1"/>
                </a:solidFill>
                <a:latin typeface="Univers for KPMG Light"/>
                <a:ea typeface="+mn-ea"/>
                <a:cs typeface="Univers for KPMG Light"/>
              </a:defRPr>
            </a:lvl4pPr>
            <a:lvl5pPr marL="0" indent="0" algn="l" defTabSz="457200" rtl="0" eaLnBrk="1" latinLnBrk="0" hangingPunct="1">
              <a:spcBef>
                <a:spcPts val="0"/>
              </a:spcBef>
              <a:spcAft>
                <a:spcPts val="300"/>
              </a:spcAft>
              <a:buFont typeface="Arial"/>
              <a:buNone/>
              <a:defRPr sz="2000" b="0" i="0" kern="1200">
                <a:solidFill>
                  <a:schemeClr val="accent6"/>
                </a:solidFill>
                <a:latin typeface="Univers for KPMG Light"/>
                <a:ea typeface="+mn-ea"/>
                <a:cs typeface="Univers for KPMG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GB" sz="1050">
                <a:solidFill>
                  <a:srgbClr val="954ECA"/>
                </a:solidFill>
                <a:latin typeface="Arial" panose="020B0604020202020204" pitchFamily="34" charset="0"/>
                <a:cs typeface="Arial" panose="020B0604020202020204" pitchFamily="34" charset="0"/>
              </a:rPr>
              <a:t>Aset pendasar tidak memiliki ketergantungan atau interelasi yang tinggi dengan aset lain</a:t>
            </a:r>
            <a:endParaRPr lang="en-GB" sz="1050" dirty="0">
              <a:solidFill>
                <a:srgbClr val="954ECA"/>
              </a:solidFill>
              <a:latin typeface="Arial" panose="020B0604020202020204" pitchFamily="34" charset="0"/>
              <a:cs typeface="Arial" panose="020B0604020202020204" pitchFamily="34" charset="0"/>
            </a:endParaRPr>
          </a:p>
        </p:txBody>
      </p:sp>
      <p:sp>
        <p:nvSpPr>
          <p:cNvPr id="34" name="Text Placeholder 1"/>
          <p:cNvSpPr txBox="1">
            <a:spLocks/>
          </p:cNvSpPr>
          <p:nvPr>
            <p:custDataLst>
              <p:tags r:id="rId6"/>
            </p:custDataLst>
          </p:nvPr>
        </p:nvSpPr>
        <p:spPr>
          <a:xfrm>
            <a:off x="7473165" y="4083145"/>
            <a:ext cx="1707766" cy="338112"/>
          </a:xfrm>
          <a:prstGeom prst="rect">
            <a:avLst/>
          </a:prstGeom>
        </p:spPr>
        <p:txBody>
          <a:bodyPr lIns="0" tIns="0" rIns="0" bIns="0"/>
          <a:lstStyle>
            <a:lvl1pPr marL="0" indent="0" algn="l" defTabSz="457200" rtl="0" eaLnBrk="1" latinLnBrk="0" hangingPunct="1">
              <a:spcBef>
                <a:spcPts val="0"/>
              </a:spcBef>
              <a:spcAft>
                <a:spcPts val="300"/>
              </a:spcAft>
              <a:buFont typeface="Lucida Grande"/>
              <a:buNone/>
              <a:defRPr sz="2000" b="1" i="0" kern="1200">
                <a:solidFill>
                  <a:schemeClr val="tx1"/>
                </a:solidFill>
                <a:latin typeface="Univers for KPMG"/>
                <a:ea typeface="+mn-ea"/>
                <a:cs typeface="Univers for KPMG"/>
              </a:defRPr>
            </a:lvl1pPr>
            <a:lvl2pPr marL="0" indent="0" algn="l" defTabSz="457200" rtl="0" eaLnBrk="1" latinLnBrk="0" hangingPunct="1">
              <a:lnSpc>
                <a:spcPct val="90000"/>
              </a:lnSpc>
              <a:spcBef>
                <a:spcPts val="0"/>
              </a:spcBef>
              <a:spcAft>
                <a:spcPts val="900"/>
              </a:spcAft>
              <a:buFont typeface="Arial"/>
              <a:buNone/>
              <a:defRPr sz="2000" b="0" i="0" kern="1200">
                <a:solidFill>
                  <a:schemeClr val="tx1"/>
                </a:solidFill>
                <a:latin typeface="Univers for KPMG Light"/>
                <a:ea typeface="+mn-ea"/>
                <a:cs typeface="Univers for KPMG Light"/>
              </a:defRPr>
            </a:lvl2pPr>
            <a:lvl3pPr marL="228600" indent="-228600" algn="l" defTabSz="457200" rtl="0" eaLnBrk="1" latinLnBrk="0" hangingPunct="1">
              <a:spcBef>
                <a:spcPts val="0"/>
              </a:spcBef>
              <a:spcAft>
                <a:spcPts val="300"/>
              </a:spcAft>
              <a:buFont typeface="Lucida Grande"/>
              <a:buChar char="—"/>
              <a:defRPr sz="2000" b="0" i="0" kern="1200">
                <a:solidFill>
                  <a:schemeClr val="tx1"/>
                </a:solidFill>
                <a:latin typeface="Univers for KPMG Light"/>
                <a:ea typeface="+mn-ea"/>
                <a:cs typeface="Univers for KPMG Light"/>
              </a:defRPr>
            </a:lvl3pPr>
            <a:lvl4pPr marL="342900" indent="-114300" algn="l" defTabSz="457200" rtl="0" eaLnBrk="1" latinLnBrk="0" hangingPunct="1">
              <a:spcBef>
                <a:spcPts val="0"/>
              </a:spcBef>
              <a:spcAft>
                <a:spcPts val="300"/>
              </a:spcAft>
              <a:buFont typeface="Arial"/>
              <a:buChar char="–"/>
              <a:defRPr sz="2000" b="0" i="0" kern="1200">
                <a:solidFill>
                  <a:schemeClr val="tx1"/>
                </a:solidFill>
                <a:latin typeface="Univers for KPMG Light"/>
                <a:ea typeface="+mn-ea"/>
                <a:cs typeface="Univers for KPMG Light"/>
              </a:defRPr>
            </a:lvl4pPr>
            <a:lvl5pPr marL="0" indent="0" algn="l" defTabSz="457200" rtl="0" eaLnBrk="1" latinLnBrk="0" hangingPunct="1">
              <a:spcBef>
                <a:spcPts val="0"/>
              </a:spcBef>
              <a:spcAft>
                <a:spcPts val="300"/>
              </a:spcAft>
              <a:buFont typeface="Arial"/>
              <a:buNone/>
              <a:defRPr sz="2000" b="0" i="0" kern="1200">
                <a:solidFill>
                  <a:schemeClr val="accent6"/>
                </a:solidFill>
                <a:latin typeface="Univers for KPMG Light"/>
                <a:ea typeface="+mn-ea"/>
                <a:cs typeface="Univers for KPMG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GB" sz="1050">
                <a:solidFill>
                  <a:srgbClr val="C00000"/>
                </a:solidFill>
                <a:latin typeface="Arial" panose="020B0604020202020204" pitchFamily="34" charset="0"/>
                <a:cs typeface="Arial" panose="020B0604020202020204" pitchFamily="34" charset="0"/>
              </a:rPr>
              <a:t>Bernilai-rendah ketika baru, tanpa memperhatikan materialitas</a:t>
            </a:r>
            <a:endParaRPr lang="en-GB" sz="105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0527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9706" y="2775002"/>
            <a:ext cx="8398042" cy="1615827"/>
          </a:xfrm>
          <a:prstGeom prst="rect">
            <a:avLst/>
          </a:prstGeom>
          <a:noFill/>
        </p:spPr>
        <p:txBody>
          <a:bodyPr wrap="square" rtlCol="0">
            <a:spAutoFit/>
          </a:bodyPr>
          <a:lstStyle/>
          <a:p>
            <a:pPr algn="r"/>
            <a:r>
              <a:rPr lang="en-US" sz="4950" b="1">
                <a:solidFill>
                  <a:srgbClr val="002060"/>
                </a:solidFill>
                <a:latin typeface="Times New Roman" panose="02020603050405020304" pitchFamily="18" charset="0"/>
                <a:cs typeface="Times New Roman" panose="02020603050405020304" pitchFamily="18" charset="0"/>
              </a:rPr>
              <a:t>MENGIDENTIFIKASI SEWA</a:t>
            </a:r>
            <a:endParaRPr lang="en-US" sz="4950" b="1" i="1">
              <a:solidFill>
                <a:srgbClr val="002060"/>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endParaRPr lang="en-US"/>
          </a:p>
        </p:txBody>
      </p:sp>
      <p:sp>
        <p:nvSpPr>
          <p:cNvPr id="5" name="Slide Number Placeholder 2">
            <a:extLst>
              <a:ext uri="{FF2B5EF4-FFF2-40B4-BE49-F238E27FC236}">
                <a16:creationId xmlns:a16="http://schemas.microsoft.com/office/drawing/2014/main" id="{D1543A26-0C1D-41C1-BBAD-5E6FB6F554A2}"/>
              </a:ext>
            </a:extLst>
          </p:cNvPr>
          <p:cNvSpPr>
            <a:spLocks noGrp="1"/>
          </p:cNvSpPr>
          <p:nvPr>
            <p:ph type="sldNum" sz="quarter" idx="12"/>
          </p:nvPr>
        </p:nvSpPr>
        <p:spPr/>
        <p:txBody>
          <a:bodyPr/>
          <a:lstStyle/>
          <a:p>
            <a:pPr>
              <a:defRPr/>
            </a:pPr>
            <a:fld id="{53566220-03D5-4B74-9E24-5963818B9351}" type="slidenum">
              <a:rPr lang="en-US" smtClean="0"/>
              <a:pPr>
                <a:defRPr/>
              </a:pPr>
              <a:t>6</a:t>
            </a:fld>
            <a:endParaRPr lang="en-US" dirty="0"/>
          </a:p>
        </p:txBody>
      </p:sp>
    </p:spTree>
    <p:extLst>
      <p:ext uri="{BB962C8B-B14F-4D97-AF65-F5344CB8AC3E}">
        <p14:creationId xmlns:p14="http://schemas.microsoft.com/office/powerpoint/2010/main" val="3628763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1118" y="1390615"/>
            <a:ext cx="4289957" cy="553998"/>
          </a:xfrm>
          <a:prstGeom prst="rect">
            <a:avLst/>
          </a:prstGeom>
          <a:noFill/>
        </p:spPr>
        <p:txBody>
          <a:bodyPr wrap="none" rtlCol="0">
            <a:spAutoFit/>
          </a:bodyPr>
          <a:lstStyle/>
          <a:p>
            <a:r>
              <a:rPr lang="en-US" sz="3000" b="1">
                <a:solidFill>
                  <a:srgbClr val="002060"/>
                </a:solidFill>
                <a:latin typeface="Arial" panose="020B0604020202020204" pitchFamily="34" charset="0"/>
                <a:cs typeface="Arial" panose="020B0604020202020204" pitchFamily="34" charset="0"/>
              </a:rPr>
              <a:t>Mengidentifikasi Sewa</a:t>
            </a:r>
            <a:endParaRPr lang="en-US" sz="3000" b="1" i="1">
              <a:solidFill>
                <a:srgbClr val="002060"/>
              </a:solidFill>
              <a:latin typeface="Arial" panose="020B0604020202020204" pitchFamily="34" charset="0"/>
              <a:cs typeface="Arial" panose="020B0604020202020204" pitchFamily="34" charset="0"/>
            </a:endParaRPr>
          </a:p>
        </p:txBody>
      </p:sp>
      <p:sp>
        <p:nvSpPr>
          <p:cNvPr id="3" name="Rectangle 2"/>
          <p:cNvSpPr/>
          <p:nvPr/>
        </p:nvSpPr>
        <p:spPr>
          <a:xfrm>
            <a:off x="164612" y="1921530"/>
            <a:ext cx="8818244" cy="7345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50">
                <a:latin typeface="Arial" panose="020B0604020202020204" pitchFamily="34" charset="0"/>
                <a:cs typeface="Arial" panose="020B0604020202020204" pitchFamily="34" charset="0"/>
              </a:rPr>
              <a:t>Kontrak merupakan, atau mengandung, sewa, jika memberikan </a:t>
            </a:r>
            <a:r>
              <a:rPr lang="en-US" sz="1650" b="1">
                <a:solidFill>
                  <a:srgbClr val="C00000"/>
                </a:solidFill>
                <a:latin typeface="Arial" panose="020B0604020202020204" pitchFamily="34" charset="0"/>
                <a:cs typeface="Arial" panose="020B0604020202020204" pitchFamily="34" charset="0"/>
              </a:rPr>
              <a:t>hak untuk mengendalikan</a:t>
            </a:r>
            <a:r>
              <a:rPr lang="en-US" sz="1650">
                <a:solidFill>
                  <a:srgbClr val="C00000"/>
                </a:solidFill>
                <a:latin typeface="Arial" panose="020B0604020202020204" pitchFamily="34" charset="0"/>
                <a:cs typeface="Arial" panose="020B0604020202020204" pitchFamily="34" charset="0"/>
              </a:rPr>
              <a:t> </a:t>
            </a:r>
            <a:r>
              <a:rPr lang="en-US" sz="1650">
                <a:latin typeface="Arial" panose="020B0604020202020204" pitchFamily="34" charset="0"/>
                <a:cs typeface="Arial" panose="020B0604020202020204" pitchFamily="34" charset="0"/>
              </a:rPr>
              <a:t>penggunaan </a:t>
            </a:r>
            <a:r>
              <a:rPr lang="en-US" sz="1650" b="1">
                <a:solidFill>
                  <a:srgbClr val="C00000"/>
                </a:solidFill>
                <a:latin typeface="Arial" panose="020B0604020202020204" pitchFamily="34" charset="0"/>
                <a:cs typeface="Arial" panose="020B0604020202020204" pitchFamily="34" charset="0"/>
              </a:rPr>
              <a:t>aset identifikasian </a:t>
            </a:r>
            <a:r>
              <a:rPr lang="en-US" sz="1650">
                <a:latin typeface="Arial" panose="020B0604020202020204" pitchFamily="34" charset="0"/>
                <a:cs typeface="Arial" panose="020B0604020202020204" pitchFamily="34" charset="0"/>
              </a:rPr>
              <a:t>selama suatu jangka waktu untuk dipertukarkan dengan imbalan. </a:t>
            </a:r>
          </a:p>
        </p:txBody>
      </p:sp>
      <p:sp>
        <p:nvSpPr>
          <p:cNvPr id="4" name="Flowchart: Process 3"/>
          <p:cNvSpPr/>
          <p:nvPr/>
        </p:nvSpPr>
        <p:spPr>
          <a:xfrm>
            <a:off x="985321" y="2802225"/>
            <a:ext cx="2417165" cy="550889"/>
          </a:xfrm>
          <a:prstGeom prst="flowChartProcess">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a:solidFill>
                  <a:schemeClr val="bg1"/>
                </a:solidFill>
                <a:latin typeface="Arial" panose="020B0604020202020204" pitchFamily="34" charset="0"/>
                <a:cs typeface="Arial" panose="020B0604020202020204" pitchFamily="34" charset="0"/>
              </a:rPr>
              <a:t>Aset identifikasian?</a:t>
            </a:r>
          </a:p>
        </p:txBody>
      </p:sp>
      <p:sp>
        <p:nvSpPr>
          <p:cNvPr id="5" name="Flowchart: Process 4"/>
          <p:cNvSpPr/>
          <p:nvPr/>
        </p:nvSpPr>
        <p:spPr>
          <a:xfrm>
            <a:off x="5428568" y="2802225"/>
            <a:ext cx="2686987" cy="2919337"/>
          </a:xfrm>
          <a:prstGeom prst="flowChartProcess">
            <a:avLst/>
          </a:prstGeom>
          <a:solidFill>
            <a:srgbClr val="FA8A9D"/>
          </a:solidFill>
          <a:ln>
            <a:solidFill>
              <a:srgbClr val="FA8A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002060"/>
                </a:solidFill>
                <a:latin typeface="Arial" panose="020B0604020202020204" pitchFamily="34" charset="0"/>
                <a:cs typeface="Arial" panose="020B0604020202020204" pitchFamily="34" charset="0"/>
              </a:rPr>
              <a:t>Kontrak TIDAK </a:t>
            </a:r>
          </a:p>
          <a:p>
            <a:pPr algn="ctr"/>
            <a:r>
              <a:rPr lang="en-US" sz="2400" b="1">
                <a:solidFill>
                  <a:srgbClr val="002060"/>
                </a:solidFill>
                <a:latin typeface="Arial" panose="020B0604020202020204" pitchFamily="34" charset="0"/>
                <a:cs typeface="Arial" panose="020B0604020202020204" pitchFamily="34" charset="0"/>
              </a:rPr>
              <a:t>mengandung sewa</a:t>
            </a:r>
          </a:p>
        </p:txBody>
      </p:sp>
      <p:grpSp>
        <p:nvGrpSpPr>
          <p:cNvPr id="25" name="Group 24"/>
          <p:cNvGrpSpPr/>
          <p:nvPr/>
        </p:nvGrpSpPr>
        <p:grpSpPr>
          <a:xfrm>
            <a:off x="3402486" y="2847198"/>
            <a:ext cx="1968126" cy="300082"/>
            <a:chOff x="4536648" y="2653261"/>
            <a:chExt cx="2624168" cy="400108"/>
          </a:xfrm>
        </p:grpSpPr>
        <p:cxnSp>
          <p:nvCxnSpPr>
            <p:cNvPr id="10" name="Straight Arrow Connector 9"/>
            <p:cNvCxnSpPr>
              <a:stCxn id="4" idx="3"/>
            </p:cNvCxnSpPr>
            <p:nvPr/>
          </p:nvCxnSpPr>
          <p:spPr>
            <a:xfrm flipV="1">
              <a:off x="4536648" y="2953062"/>
              <a:ext cx="2624168" cy="74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5396460" y="2653261"/>
              <a:ext cx="844761" cy="400108"/>
            </a:xfrm>
            <a:prstGeom prst="rect">
              <a:avLst/>
            </a:prstGeom>
            <a:noFill/>
          </p:spPr>
          <p:txBody>
            <a:bodyPr wrap="none" rtlCol="0">
              <a:spAutoFit/>
            </a:bodyPr>
            <a:lstStyle/>
            <a:p>
              <a:r>
                <a:rPr lang="en-US" sz="1350" b="1">
                  <a:latin typeface="Arial" panose="020B0604020202020204" pitchFamily="34" charset="0"/>
                  <a:cs typeface="Arial" panose="020B0604020202020204" pitchFamily="34" charset="0"/>
                </a:rPr>
                <a:t>Tidak</a:t>
              </a:r>
            </a:p>
          </p:txBody>
        </p:sp>
      </p:grpSp>
      <p:sp>
        <p:nvSpPr>
          <p:cNvPr id="12" name="Flowchart: Process 11"/>
          <p:cNvSpPr/>
          <p:nvPr/>
        </p:nvSpPr>
        <p:spPr>
          <a:xfrm>
            <a:off x="985321" y="3607011"/>
            <a:ext cx="2417165" cy="550889"/>
          </a:xfrm>
          <a:prstGeom prst="flowChartProcess">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rgbClr val="002060"/>
                </a:solidFill>
                <a:latin typeface="Arial" panose="020B0604020202020204" pitchFamily="34" charset="0"/>
                <a:cs typeface="Arial" panose="020B0604020202020204" pitchFamily="34" charset="0"/>
              </a:rPr>
              <a:t>Penyewa secara substansial mendapat manfaat ekonomik dari penggunaan aset?</a:t>
            </a:r>
          </a:p>
        </p:txBody>
      </p:sp>
      <p:sp>
        <p:nvSpPr>
          <p:cNvPr id="13" name="Flowchart: Process 12"/>
          <p:cNvSpPr/>
          <p:nvPr/>
        </p:nvSpPr>
        <p:spPr>
          <a:xfrm>
            <a:off x="985321" y="4411798"/>
            <a:ext cx="2417165" cy="550889"/>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a:solidFill>
                  <a:schemeClr val="tx1"/>
                </a:solidFill>
                <a:latin typeface="Arial" panose="020B0604020202020204" pitchFamily="34" charset="0"/>
                <a:cs typeface="Arial" panose="020B0604020202020204" pitchFamily="34" charset="0"/>
              </a:rPr>
              <a:t>Penyewa mengarahkan penggunaan aset?</a:t>
            </a:r>
          </a:p>
        </p:txBody>
      </p:sp>
      <p:sp>
        <p:nvSpPr>
          <p:cNvPr id="14" name="Flowchart: Process 13"/>
          <p:cNvSpPr/>
          <p:nvPr/>
        </p:nvSpPr>
        <p:spPr>
          <a:xfrm>
            <a:off x="985321" y="5204400"/>
            <a:ext cx="2417165" cy="550889"/>
          </a:xfrm>
          <a:prstGeom prst="flowChart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a:solidFill>
                  <a:schemeClr val="bg1"/>
                </a:solidFill>
                <a:latin typeface="Arial" panose="020B0604020202020204" pitchFamily="34" charset="0"/>
                <a:cs typeface="Arial" panose="020B0604020202020204" pitchFamily="34" charset="0"/>
              </a:rPr>
              <a:t>Kontrak mengandung sewa</a:t>
            </a:r>
          </a:p>
        </p:txBody>
      </p:sp>
      <p:grpSp>
        <p:nvGrpSpPr>
          <p:cNvPr id="18" name="Group 17"/>
          <p:cNvGrpSpPr/>
          <p:nvPr/>
        </p:nvGrpSpPr>
        <p:grpSpPr>
          <a:xfrm>
            <a:off x="2191126" y="3341561"/>
            <a:ext cx="386709" cy="300082"/>
            <a:chOff x="2921504" y="3312416"/>
            <a:chExt cx="515612" cy="400110"/>
          </a:xfrm>
        </p:grpSpPr>
        <p:cxnSp>
          <p:nvCxnSpPr>
            <p:cNvPr id="16" name="Straight Arrow Connector 15"/>
            <p:cNvCxnSpPr>
              <a:stCxn id="4" idx="2"/>
              <a:endCxn id="12" idx="0"/>
            </p:cNvCxnSpPr>
            <p:nvPr/>
          </p:nvCxnSpPr>
          <p:spPr>
            <a:xfrm>
              <a:off x="2925205" y="3327818"/>
              <a:ext cx="0" cy="33852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2921504" y="3312416"/>
              <a:ext cx="515612" cy="400110"/>
            </a:xfrm>
            <a:prstGeom prst="rect">
              <a:avLst/>
            </a:prstGeom>
            <a:noFill/>
          </p:spPr>
          <p:txBody>
            <a:bodyPr wrap="none" rtlCol="0">
              <a:spAutoFit/>
            </a:bodyPr>
            <a:lstStyle/>
            <a:p>
              <a:r>
                <a:rPr lang="en-US" sz="1350" b="1">
                  <a:latin typeface="Arial" panose="020B0604020202020204" pitchFamily="34" charset="0"/>
                  <a:cs typeface="Arial" panose="020B0604020202020204" pitchFamily="34" charset="0"/>
                </a:rPr>
                <a:t>Ya</a:t>
              </a:r>
            </a:p>
          </p:txBody>
        </p:sp>
      </p:grpSp>
      <p:grpSp>
        <p:nvGrpSpPr>
          <p:cNvPr id="19" name="Group 18"/>
          <p:cNvGrpSpPr/>
          <p:nvPr/>
        </p:nvGrpSpPr>
        <p:grpSpPr>
          <a:xfrm>
            <a:off x="2191126" y="4160399"/>
            <a:ext cx="386709" cy="300082"/>
            <a:chOff x="2921504" y="3312416"/>
            <a:chExt cx="515612" cy="400110"/>
          </a:xfrm>
        </p:grpSpPr>
        <p:cxnSp>
          <p:nvCxnSpPr>
            <p:cNvPr id="20" name="Straight Arrow Connector 19"/>
            <p:cNvCxnSpPr/>
            <p:nvPr/>
          </p:nvCxnSpPr>
          <p:spPr>
            <a:xfrm>
              <a:off x="2925205" y="3327818"/>
              <a:ext cx="0" cy="33852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2921504" y="3312416"/>
              <a:ext cx="515612" cy="400110"/>
            </a:xfrm>
            <a:prstGeom prst="rect">
              <a:avLst/>
            </a:prstGeom>
            <a:noFill/>
          </p:spPr>
          <p:txBody>
            <a:bodyPr wrap="none" rtlCol="0">
              <a:spAutoFit/>
            </a:bodyPr>
            <a:lstStyle/>
            <a:p>
              <a:r>
                <a:rPr lang="en-US" sz="1350" b="1">
                  <a:latin typeface="Arial" panose="020B0604020202020204" pitchFamily="34" charset="0"/>
                  <a:cs typeface="Arial" panose="020B0604020202020204" pitchFamily="34" charset="0"/>
                </a:rPr>
                <a:t>Ya</a:t>
              </a:r>
            </a:p>
          </p:txBody>
        </p:sp>
      </p:grpSp>
      <p:grpSp>
        <p:nvGrpSpPr>
          <p:cNvPr id="22" name="Group 21"/>
          <p:cNvGrpSpPr/>
          <p:nvPr/>
        </p:nvGrpSpPr>
        <p:grpSpPr>
          <a:xfrm>
            <a:off x="2191126" y="4964407"/>
            <a:ext cx="386709" cy="300082"/>
            <a:chOff x="2921504" y="3312416"/>
            <a:chExt cx="515612" cy="400110"/>
          </a:xfrm>
        </p:grpSpPr>
        <p:cxnSp>
          <p:nvCxnSpPr>
            <p:cNvPr id="23" name="Straight Arrow Connector 22"/>
            <p:cNvCxnSpPr/>
            <p:nvPr/>
          </p:nvCxnSpPr>
          <p:spPr>
            <a:xfrm>
              <a:off x="2925205" y="3327818"/>
              <a:ext cx="0" cy="33852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2921504" y="3312416"/>
              <a:ext cx="515612" cy="400110"/>
            </a:xfrm>
            <a:prstGeom prst="rect">
              <a:avLst/>
            </a:prstGeom>
            <a:noFill/>
          </p:spPr>
          <p:txBody>
            <a:bodyPr wrap="none" rtlCol="0">
              <a:spAutoFit/>
            </a:bodyPr>
            <a:lstStyle/>
            <a:p>
              <a:r>
                <a:rPr lang="en-US" sz="1350" b="1">
                  <a:latin typeface="Arial" panose="020B0604020202020204" pitchFamily="34" charset="0"/>
                  <a:cs typeface="Arial" panose="020B0604020202020204" pitchFamily="34" charset="0"/>
                </a:rPr>
                <a:t>Ya</a:t>
              </a:r>
            </a:p>
          </p:txBody>
        </p:sp>
      </p:grpSp>
      <p:grpSp>
        <p:nvGrpSpPr>
          <p:cNvPr id="26" name="Group 25"/>
          <p:cNvGrpSpPr/>
          <p:nvPr/>
        </p:nvGrpSpPr>
        <p:grpSpPr>
          <a:xfrm>
            <a:off x="3414776" y="3659940"/>
            <a:ext cx="1968126" cy="300082"/>
            <a:chOff x="4536648" y="2653261"/>
            <a:chExt cx="2624168" cy="400108"/>
          </a:xfrm>
        </p:grpSpPr>
        <p:cxnSp>
          <p:nvCxnSpPr>
            <p:cNvPr id="27" name="Straight Arrow Connector 26"/>
            <p:cNvCxnSpPr/>
            <p:nvPr/>
          </p:nvCxnSpPr>
          <p:spPr>
            <a:xfrm flipV="1">
              <a:off x="4536648" y="2953062"/>
              <a:ext cx="2624168" cy="74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8" name="TextBox 27"/>
            <p:cNvSpPr txBox="1"/>
            <p:nvPr/>
          </p:nvSpPr>
          <p:spPr>
            <a:xfrm>
              <a:off x="5396460" y="2653261"/>
              <a:ext cx="844761" cy="400108"/>
            </a:xfrm>
            <a:prstGeom prst="rect">
              <a:avLst/>
            </a:prstGeom>
            <a:noFill/>
          </p:spPr>
          <p:txBody>
            <a:bodyPr wrap="none" rtlCol="0">
              <a:spAutoFit/>
            </a:bodyPr>
            <a:lstStyle/>
            <a:p>
              <a:r>
                <a:rPr lang="en-US" sz="1350" b="1">
                  <a:latin typeface="Arial" panose="020B0604020202020204" pitchFamily="34" charset="0"/>
                  <a:cs typeface="Arial" panose="020B0604020202020204" pitchFamily="34" charset="0"/>
                </a:rPr>
                <a:t>Tidak</a:t>
              </a:r>
            </a:p>
          </p:txBody>
        </p:sp>
      </p:grpSp>
      <p:grpSp>
        <p:nvGrpSpPr>
          <p:cNvPr id="29" name="Group 28"/>
          <p:cNvGrpSpPr/>
          <p:nvPr/>
        </p:nvGrpSpPr>
        <p:grpSpPr>
          <a:xfrm>
            <a:off x="3426019" y="4456758"/>
            <a:ext cx="1968126" cy="300082"/>
            <a:chOff x="4536648" y="2653261"/>
            <a:chExt cx="2624168" cy="400108"/>
          </a:xfrm>
        </p:grpSpPr>
        <p:cxnSp>
          <p:nvCxnSpPr>
            <p:cNvPr id="30" name="Straight Arrow Connector 29"/>
            <p:cNvCxnSpPr/>
            <p:nvPr/>
          </p:nvCxnSpPr>
          <p:spPr>
            <a:xfrm flipV="1">
              <a:off x="4536648" y="2953062"/>
              <a:ext cx="2624168" cy="74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1" name="TextBox 30"/>
            <p:cNvSpPr txBox="1"/>
            <p:nvPr/>
          </p:nvSpPr>
          <p:spPr>
            <a:xfrm>
              <a:off x="5396460" y="2653261"/>
              <a:ext cx="844761" cy="400108"/>
            </a:xfrm>
            <a:prstGeom prst="rect">
              <a:avLst/>
            </a:prstGeom>
            <a:noFill/>
          </p:spPr>
          <p:txBody>
            <a:bodyPr wrap="none" rtlCol="0">
              <a:spAutoFit/>
            </a:bodyPr>
            <a:lstStyle/>
            <a:p>
              <a:r>
                <a:rPr lang="en-US" sz="1350" b="1">
                  <a:latin typeface="Arial" panose="020B0604020202020204" pitchFamily="34" charset="0"/>
                  <a:cs typeface="Arial" panose="020B0604020202020204" pitchFamily="34" charset="0"/>
                </a:rPr>
                <a:t>Tidak</a:t>
              </a:r>
            </a:p>
          </p:txBody>
        </p:sp>
      </p:grpSp>
      <p:grpSp>
        <p:nvGrpSpPr>
          <p:cNvPr id="32" name="Group 31"/>
          <p:cNvGrpSpPr/>
          <p:nvPr/>
        </p:nvGrpSpPr>
        <p:grpSpPr>
          <a:xfrm>
            <a:off x="3426019" y="5248515"/>
            <a:ext cx="1968126" cy="300082"/>
            <a:chOff x="4536648" y="2653261"/>
            <a:chExt cx="2624168" cy="400108"/>
          </a:xfrm>
        </p:grpSpPr>
        <p:cxnSp>
          <p:nvCxnSpPr>
            <p:cNvPr id="33" name="Straight Arrow Connector 32"/>
            <p:cNvCxnSpPr/>
            <p:nvPr/>
          </p:nvCxnSpPr>
          <p:spPr>
            <a:xfrm flipV="1">
              <a:off x="4536648" y="2953062"/>
              <a:ext cx="2624168" cy="74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5396460" y="2653261"/>
              <a:ext cx="844761" cy="400108"/>
            </a:xfrm>
            <a:prstGeom prst="rect">
              <a:avLst/>
            </a:prstGeom>
            <a:noFill/>
          </p:spPr>
          <p:txBody>
            <a:bodyPr wrap="none" rtlCol="0">
              <a:spAutoFit/>
            </a:bodyPr>
            <a:lstStyle/>
            <a:p>
              <a:r>
                <a:rPr lang="en-US" sz="1350" b="1">
                  <a:latin typeface="Arial" panose="020B0604020202020204" pitchFamily="34" charset="0"/>
                  <a:cs typeface="Arial" panose="020B0604020202020204" pitchFamily="34" charset="0"/>
                </a:rPr>
                <a:t>Tidak</a:t>
              </a:r>
            </a:p>
          </p:txBody>
        </p:sp>
      </p:grpSp>
      <p:sp>
        <p:nvSpPr>
          <p:cNvPr id="7" name="Title 6"/>
          <p:cNvSpPr>
            <a:spLocks noGrp="1"/>
          </p:cNvSpPr>
          <p:nvPr>
            <p:ph type="title"/>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53566220-03D5-4B74-9E24-5963818B9351}" type="slidenum">
              <a:rPr lang="en-US" smtClean="0"/>
              <a:pPr>
                <a:defRPr/>
              </a:pPr>
              <a:t>7</a:t>
            </a:fld>
            <a:endParaRPr lang="en-US" dirty="0"/>
          </a:p>
        </p:txBody>
      </p:sp>
      <p:sp>
        <p:nvSpPr>
          <p:cNvPr id="8" name="Left Brace 7"/>
          <p:cNvSpPr/>
          <p:nvPr/>
        </p:nvSpPr>
        <p:spPr>
          <a:xfrm>
            <a:off x="782053" y="3607010"/>
            <a:ext cx="203269" cy="1355676"/>
          </a:xfrm>
          <a:prstGeom prst="lef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sz="1350"/>
          </a:p>
        </p:txBody>
      </p:sp>
      <p:sp>
        <p:nvSpPr>
          <p:cNvPr id="9" name="TextBox 8"/>
          <p:cNvSpPr txBox="1"/>
          <p:nvPr/>
        </p:nvSpPr>
        <p:spPr>
          <a:xfrm>
            <a:off x="-48374" y="4113744"/>
            <a:ext cx="997601" cy="507831"/>
          </a:xfrm>
          <a:prstGeom prst="rect">
            <a:avLst/>
          </a:prstGeom>
          <a:noFill/>
        </p:spPr>
        <p:txBody>
          <a:bodyPr wrap="square" rtlCol="0">
            <a:spAutoFit/>
          </a:bodyPr>
          <a:lstStyle/>
          <a:p>
            <a:pPr algn="ctr"/>
            <a:r>
              <a:rPr lang="en-US" sz="900" b="1">
                <a:solidFill>
                  <a:srgbClr val="C00000"/>
                </a:solidFill>
                <a:latin typeface="Arial" panose="020B0604020202020204" pitchFamily="34" charset="0"/>
                <a:cs typeface="Arial" panose="020B0604020202020204" pitchFamily="34" charset="0"/>
              </a:rPr>
              <a:t>Hak untuk mengendalikan</a:t>
            </a:r>
          </a:p>
        </p:txBody>
      </p:sp>
    </p:spTree>
    <p:extLst>
      <p:ext uri="{BB962C8B-B14F-4D97-AF65-F5344CB8AC3E}">
        <p14:creationId xmlns:p14="http://schemas.microsoft.com/office/powerpoint/2010/main" val="2323442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solidFill>
                  <a:srgbClr val="002060"/>
                </a:solidFill>
                <a:latin typeface="Arial" panose="020B0604020202020204" pitchFamily="34" charset="0"/>
                <a:cs typeface="Arial" panose="020B0604020202020204" pitchFamily="34" charset="0"/>
              </a:rPr>
              <a:t>Aset Identifikasian</a:t>
            </a:r>
          </a:p>
        </p:txBody>
      </p:sp>
      <p:sp>
        <p:nvSpPr>
          <p:cNvPr id="2" name="Slide Number Placeholder 1"/>
          <p:cNvSpPr>
            <a:spLocks noGrp="1"/>
          </p:cNvSpPr>
          <p:nvPr>
            <p:ph type="sldNum" sz="quarter" idx="12"/>
          </p:nvPr>
        </p:nvSpPr>
        <p:spPr/>
        <p:txBody>
          <a:bodyPr/>
          <a:lstStyle/>
          <a:p>
            <a:pPr>
              <a:defRPr/>
            </a:pPr>
            <a:fld id="{53566220-03D5-4B74-9E24-5963818B9351}" type="slidenum">
              <a:rPr lang="en-US" smtClean="0"/>
              <a:pPr>
                <a:defRPr/>
              </a:pPr>
              <a:t>8</a:t>
            </a:fld>
            <a:endParaRPr lang="en-US" dirty="0"/>
          </a:p>
        </p:txBody>
      </p:sp>
      <p:sp>
        <p:nvSpPr>
          <p:cNvPr id="5" name="Oval 4"/>
          <p:cNvSpPr/>
          <p:nvPr/>
        </p:nvSpPr>
        <p:spPr>
          <a:xfrm>
            <a:off x="336884" y="2353677"/>
            <a:ext cx="2971800" cy="193257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a:latin typeface="Arial" panose="020B0604020202020204" pitchFamily="34" charset="0"/>
                <a:cs typeface="Arial" panose="020B0604020202020204" pitchFamily="34" charset="0"/>
              </a:rPr>
              <a:t>Ditetapkan secara eksplisit atau secara implisit</a:t>
            </a:r>
          </a:p>
        </p:txBody>
      </p:sp>
      <p:sp>
        <p:nvSpPr>
          <p:cNvPr id="6" name="Text Placeholder 1"/>
          <p:cNvSpPr txBox="1">
            <a:spLocks/>
          </p:cNvSpPr>
          <p:nvPr>
            <p:custDataLst>
              <p:tags r:id="rId1"/>
            </p:custDataLst>
          </p:nvPr>
        </p:nvSpPr>
        <p:spPr>
          <a:xfrm>
            <a:off x="980574" y="3761752"/>
            <a:ext cx="1684421" cy="572624"/>
          </a:xfrm>
          <a:prstGeom prst="rect">
            <a:avLst/>
          </a:prstGeom>
        </p:spPr>
        <p:txBody>
          <a:bodyPr lIns="0" tIns="0" rIns="0" bIns="0"/>
          <a:lstStyle>
            <a:lvl1pPr marL="0" indent="0" algn="l" defTabSz="457200" rtl="0" eaLnBrk="1" latinLnBrk="0" hangingPunct="1">
              <a:spcBef>
                <a:spcPts val="0"/>
              </a:spcBef>
              <a:spcAft>
                <a:spcPts val="300"/>
              </a:spcAft>
              <a:buFont typeface="Lucida Grande"/>
              <a:buNone/>
              <a:defRPr sz="2000" b="1" i="0" kern="1200">
                <a:solidFill>
                  <a:schemeClr val="tx1"/>
                </a:solidFill>
                <a:latin typeface="Univers for KPMG"/>
                <a:ea typeface="+mn-ea"/>
                <a:cs typeface="Univers for KPMG"/>
              </a:defRPr>
            </a:lvl1pPr>
            <a:lvl2pPr marL="0" indent="0" algn="l" defTabSz="457200" rtl="0" eaLnBrk="1" latinLnBrk="0" hangingPunct="1">
              <a:lnSpc>
                <a:spcPct val="90000"/>
              </a:lnSpc>
              <a:spcBef>
                <a:spcPts val="0"/>
              </a:spcBef>
              <a:spcAft>
                <a:spcPts val="900"/>
              </a:spcAft>
              <a:buFont typeface="Arial"/>
              <a:buNone/>
              <a:defRPr sz="2000" b="0" i="0" kern="1200">
                <a:solidFill>
                  <a:schemeClr val="tx1"/>
                </a:solidFill>
                <a:latin typeface="Univers for KPMG Light"/>
                <a:ea typeface="+mn-ea"/>
                <a:cs typeface="Univers for KPMG Light"/>
              </a:defRPr>
            </a:lvl2pPr>
            <a:lvl3pPr marL="228600" indent="-228600" algn="l" defTabSz="457200" rtl="0" eaLnBrk="1" latinLnBrk="0" hangingPunct="1">
              <a:spcBef>
                <a:spcPts val="0"/>
              </a:spcBef>
              <a:spcAft>
                <a:spcPts val="300"/>
              </a:spcAft>
              <a:buFont typeface="Lucida Grande"/>
              <a:buChar char="—"/>
              <a:defRPr sz="2000" b="0" i="0" kern="1200">
                <a:solidFill>
                  <a:schemeClr val="tx1"/>
                </a:solidFill>
                <a:latin typeface="Univers for KPMG Light"/>
                <a:ea typeface="+mn-ea"/>
                <a:cs typeface="Univers for KPMG Light"/>
              </a:defRPr>
            </a:lvl3pPr>
            <a:lvl4pPr marL="342900" indent="-114300" algn="l" defTabSz="457200" rtl="0" eaLnBrk="1" latinLnBrk="0" hangingPunct="1">
              <a:spcBef>
                <a:spcPts val="0"/>
              </a:spcBef>
              <a:spcAft>
                <a:spcPts val="300"/>
              </a:spcAft>
              <a:buFont typeface="Arial"/>
              <a:buChar char="–"/>
              <a:defRPr sz="2000" b="0" i="0" kern="1200">
                <a:solidFill>
                  <a:schemeClr val="tx1"/>
                </a:solidFill>
                <a:latin typeface="Univers for KPMG Light"/>
                <a:ea typeface="+mn-ea"/>
                <a:cs typeface="Univers for KPMG Light"/>
              </a:defRPr>
            </a:lvl4pPr>
            <a:lvl5pPr marL="0" indent="0" algn="l" defTabSz="457200" rtl="0" eaLnBrk="1" latinLnBrk="0" hangingPunct="1">
              <a:spcBef>
                <a:spcPts val="0"/>
              </a:spcBef>
              <a:spcAft>
                <a:spcPts val="300"/>
              </a:spcAft>
              <a:buFont typeface="Arial"/>
              <a:buNone/>
              <a:defRPr sz="2000" b="0" i="0" kern="1200">
                <a:solidFill>
                  <a:schemeClr val="accent6"/>
                </a:solidFill>
                <a:latin typeface="Univers for KPMG Light"/>
                <a:ea typeface="+mn-ea"/>
                <a:cs typeface="Univers for KPMG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GB" sz="1050" b="0">
                <a:solidFill>
                  <a:srgbClr val="C00000"/>
                </a:solidFill>
                <a:latin typeface="Arial" panose="020B0604020202020204" pitchFamily="34" charset="0"/>
                <a:cs typeface="Arial" panose="020B0604020202020204" pitchFamily="34" charset="0"/>
              </a:rPr>
              <a:t>Misalnya: adanya nomor serial yang telah ditetapkan</a:t>
            </a:r>
            <a:r>
              <a:rPr lang="en-GB" sz="1050">
                <a:solidFill>
                  <a:schemeClr val="bg1">
                    <a:lumMod val="50000"/>
                  </a:schemeClr>
                </a:solidFill>
                <a:latin typeface="Arial" panose="020B0604020202020204" pitchFamily="34" charset="0"/>
                <a:cs typeface="Arial" panose="020B0604020202020204" pitchFamily="34" charset="0"/>
              </a:rPr>
              <a:t>.</a:t>
            </a:r>
            <a:endParaRPr lang="en-GB" sz="1050" dirty="0">
              <a:solidFill>
                <a:schemeClr val="bg1">
                  <a:lumMod val="50000"/>
                </a:schemeClr>
              </a:solidFill>
              <a:latin typeface="Arial" panose="020B0604020202020204" pitchFamily="34" charset="0"/>
              <a:cs typeface="Arial" panose="020B0604020202020204" pitchFamily="34" charset="0"/>
            </a:endParaRPr>
          </a:p>
        </p:txBody>
      </p:sp>
      <p:sp>
        <p:nvSpPr>
          <p:cNvPr id="7" name="Oval 6"/>
          <p:cNvSpPr/>
          <p:nvPr/>
        </p:nvSpPr>
        <p:spPr>
          <a:xfrm>
            <a:off x="3086100" y="3368089"/>
            <a:ext cx="2971800" cy="193257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350" b="1">
                <a:latin typeface="Arial" panose="020B0604020202020204" pitchFamily="34" charset="0"/>
                <a:cs typeface="Arial" panose="020B0604020202020204" pitchFamily="34" charset="0"/>
              </a:rPr>
              <a:t>Pemasok (</a:t>
            </a:r>
            <a:r>
              <a:rPr lang="en-US" sz="1350" b="1" i="1">
                <a:latin typeface="Arial" panose="020B0604020202020204" pitchFamily="34" charset="0"/>
                <a:cs typeface="Arial" panose="020B0604020202020204" pitchFamily="34" charset="0"/>
              </a:rPr>
              <a:t>supplier</a:t>
            </a:r>
            <a:r>
              <a:rPr lang="en-US" sz="1350" b="1">
                <a:latin typeface="Arial" panose="020B0604020202020204" pitchFamily="34" charset="0"/>
                <a:cs typeface="Arial" panose="020B0604020202020204" pitchFamily="34" charset="0"/>
              </a:rPr>
              <a:t>) tidak memiliki hak substitusi substantif</a:t>
            </a:r>
          </a:p>
        </p:txBody>
      </p:sp>
      <p:sp>
        <p:nvSpPr>
          <p:cNvPr id="8" name="Text Placeholder 1"/>
          <p:cNvSpPr txBox="1">
            <a:spLocks/>
          </p:cNvSpPr>
          <p:nvPr>
            <p:custDataLst>
              <p:tags r:id="rId2"/>
            </p:custDataLst>
          </p:nvPr>
        </p:nvSpPr>
        <p:spPr>
          <a:xfrm>
            <a:off x="3501189" y="4679912"/>
            <a:ext cx="2328112" cy="572624"/>
          </a:xfrm>
          <a:prstGeom prst="rect">
            <a:avLst/>
          </a:prstGeom>
        </p:spPr>
        <p:txBody>
          <a:bodyPr lIns="0" tIns="0" rIns="0" bIns="0"/>
          <a:lstStyle>
            <a:lvl1pPr marL="0" indent="0" algn="l" defTabSz="457200" rtl="0" eaLnBrk="1" latinLnBrk="0" hangingPunct="1">
              <a:spcBef>
                <a:spcPts val="0"/>
              </a:spcBef>
              <a:spcAft>
                <a:spcPts val="300"/>
              </a:spcAft>
              <a:buFont typeface="Lucida Grande"/>
              <a:buNone/>
              <a:defRPr sz="2000" b="1" i="0" kern="1200">
                <a:solidFill>
                  <a:schemeClr val="tx1"/>
                </a:solidFill>
                <a:latin typeface="Univers for KPMG"/>
                <a:ea typeface="+mn-ea"/>
                <a:cs typeface="Univers for KPMG"/>
              </a:defRPr>
            </a:lvl1pPr>
            <a:lvl2pPr marL="0" indent="0" algn="l" defTabSz="457200" rtl="0" eaLnBrk="1" latinLnBrk="0" hangingPunct="1">
              <a:lnSpc>
                <a:spcPct val="90000"/>
              </a:lnSpc>
              <a:spcBef>
                <a:spcPts val="0"/>
              </a:spcBef>
              <a:spcAft>
                <a:spcPts val="900"/>
              </a:spcAft>
              <a:buFont typeface="Arial"/>
              <a:buNone/>
              <a:defRPr sz="2000" b="0" i="0" kern="1200">
                <a:solidFill>
                  <a:schemeClr val="tx1"/>
                </a:solidFill>
                <a:latin typeface="Univers for KPMG Light"/>
                <a:ea typeface="+mn-ea"/>
                <a:cs typeface="Univers for KPMG Light"/>
              </a:defRPr>
            </a:lvl2pPr>
            <a:lvl3pPr marL="228600" indent="-228600" algn="l" defTabSz="457200" rtl="0" eaLnBrk="1" latinLnBrk="0" hangingPunct="1">
              <a:spcBef>
                <a:spcPts val="0"/>
              </a:spcBef>
              <a:spcAft>
                <a:spcPts val="300"/>
              </a:spcAft>
              <a:buFont typeface="Lucida Grande"/>
              <a:buChar char="—"/>
              <a:defRPr sz="2000" b="0" i="0" kern="1200">
                <a:solidFill>
                  <a:schemeClr val="tx1"/>
                </a:solidFill>
                <a:latin typeface="Univers for KPMG Light"/>
                <a:ea typeface="+mn-ea"/>
                <a:cs typeface="Univers for KPMG Light"/>
              </a:defRPr>
            </a:lvl3pPr>
            <a:lvl4pPr marL="342900" indent="-114300" algn="l" defTabSz="457200" rtl="0" eaLnBrk="1" latinLnBrk="0" hangingPunct="1">
              <a:spcBef>
                <a:spcPts val="0"/>
              </a:spcBef>
              <a:spcAft>
                <a:spcPts val="300"/>
              </a:spcAft>
              <a:buFont typeface="Arial"/>
              <a:buChar char="–"/>
              <a:defRPr sz="2000" b="0" i="0" kern="1200">
                <a:solidFill>
                  <a:schemeClr val="tx1"/>
                </a:solidFill>
                <a:latin typeface="Univers for KPMG Light"/>
                <a:ea typeface="+mn-ea"/>
                <a:cs typeface="Univers for KPMG Light"/>
              </a:defRPr>
            </a:lvl4pPr>
            <a:lvl5pPr marL="0" indent="0" algn="l" defTabSz="457200" rtl="0" eaLnBrk="1" latinLnBrk="0" hangingPunct="1">
              <a:spcBef>
                <a:spcPts val="0"/>
              </a:spcBef>
              <a:spcAft>
                <a:spcPts val="300"/>
              </a:spcAft>
              <a:buFont typeface="Arial"/>
              <a:buNone/>
              <a:defRPr sz="2000" b="0" i="0" kern="1200">
                <a:solidFill>
                  <a:schemeClr val="accent6"/>
                </a:solidFill>
                <a:latin typeface="Univers for KPMG Light"/>
                <a:ea typeface="+mn-ea"/>
                <a:cs typeface="Univers for KPMG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GB" sz="1050" b="0">
                <a:solidFill>
                  <a:srgbClr val="C00000"/>
                </a:solidFill>
                <a:latin typeface="Arial" panose="020B0604020202020204" pitchFamily="34" charset="0"/>
                <a:cs typeface="Arial" panose="020B0604020202020204" pitchFamily="34" charset="0"/>
              </a:rPr>
              <a:t>Misalnya: tidak ada aset alternatif yang tersedia dan manfaat mensubstitusi tidak melebihi biaya</a:t>
            </a:r>
            <a:endParaRPr lang="en-GB" sz="1050" b="0" dirty="0">
              <a:solidFill>
                <a:srgbClr val="C00000"/>
              </a:solidFill>
              <a:latin typeface="Arial" panose="020B0604020202020204" pitchFamily="34" charset="0"/>
              <a:cs typeface="Arial" panose="020B0604020202020204" pitchFamily="34" charset="0"/>
            </a:endParaRPr>
          </a:p>
        </p:txBody>
      </p:sp>
      <p:sp>
        <p:nvSpPr>
          <p:cNvPr id="9" name="Oval 8"/>
          <p:cNvSpPr/>
          <p:nvPr/>
        </p:nvSpPr>
        <p:spPr>
          <a:xfrm>
            <a:off x="5835316" y="2353677"/>
            <a:ext cx="2971800" cy="193257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350" b="1">
                <a:latin typeface="Arial" panose="020B0604020202020204" pitchFamily="34" charset="0"/>
                <a:cs typeface="Arial" panose="020B0604020202020204" pitchFamily="34" charset="0"/>
              </a:rPr>
              <a:t>Bagian kapasitas aset secara fisik dapat dibedakan</a:t>
            </a:r>
          </a:p>
        </p:txBody>
      </p:sp>
      <p:sp>
        <p:nvSpPr>
          <p:cNvPr id="10" name="Text Placeholder 1"/>
          <p:cNvSpPr txBox="1">
            <a:spLocks/>
          </p:cNvSpPr>
          <p:nvPr>
            <p:custDataLst>
              <p:tags r:id="rId3"/>
            </p:custDataLst>
          </p:nvPr>
        </p:nvSpPr>
        <p:spPr>
          <a:xfrm>
            <a:off x="6391774" y="3703972"/>
            <a:ext cx="1846849" cy="572624"/>
          </a:xfrm>
          <a:prstGeom prst="rect">
            <a:avLst/>
          </a:prstGeom>
        </p:spPr>
        <p:txBody>
          <a:bodyPr lIns="0" tIns="0" rIns="0" bIns="0"/>
          <a:lstStyle>
            <a:lvl1pPr marL="0" indent="0" algn="l" defTabSz="457200" rtl="0" eaLnBrk="1" latinLnBrk="0" hangingPunct="1">
              <a:spcBef>
                <a:spcPts val="0"/>
              </a:spcBef>
              <a:spcAft>
                <a:spcPts val="300"/>
              </a:spcAft>
              <a:buFont typeface="Lucida Grande"/>
              <a:buNone/>
              <a:defRPr sz="2000" b="1" i="0" kern="1200">
                <a:solidFill>
                  <a:schemeClr val="tx1"/>
                </a:solidFill>
                <a:latin typeface="Univers for KPMG"/>
                <a:ea typeface="+mn-ea"/>
                <a:cs typeface="Univers for KPMG"/>
              </a:defRPr>
            </a:lvl1pPr>
            <a:lvl2pPr marL="0" indent="0" algn="l" defTabSz="457200" rtl="0" eaLnBrk="1" latinLnBrk="0" hangingPunct="1">
              <a:lnSpc>
                <a:spcPct val="90000"/>
              </a:lnSpc>
              <a:spcBef>
                <a:spcPts val="0"/>
              </a:spcBef>
              <a:spcAft>
                <a:spcPts val="900"/>
              </a:spcAft>
              <a:buFont typeface="Arial"/>
              <a:buNone/>
              <a:defRPr sz="2000" b="0" i="0" kern="1200">
                <a:solidFill>
                  <a:schemeClr val="tx1"/>
                </a:solidFill>
                <a:latin typeface="Univers for KPMG Light"/>
                <a:ea typeface="+mn-ea"/>
                <a:cs typeface="Univers for KPMG Light"/>
              </a:defRPr>
            </a:lvl2pPr>
            <a:lvl3pPr marL="228600" indent="-228600" algn="l" defTabSz="457200" rtl="0" eaLnBrk="1" latinLnBrk="0" hangingPunct="1">
              <a:spcBef>
                <a:spcPts val="0"/>
              </a:spcBef>
              <a:spcAft>
                <a:spcPts val="300"/>
              </a:spcAft>
              <a:buFont typeface="Lucida Grande"/>
              <a:buChar char="—"/>
              <a:defRPr sz="2000" b="0" i="0" kern="1200">
                <a:solidFill>
                  <a:schemeClr val="tx1"/>
                </a:solidFill>
                <a:latin typeface="Univers for KPMG Light"/>
                <a:ea typeface="+mn-ea"/>
                <a:cs typeface="Univers for KPMG Light"/>
              </a:defRPr>
            </a:lvl3pPr>
            <a:lvl4pPr marL="342900" indent="-114300" algn="l" defTabSz="457200" rtl="0" eaLnBrk="1" latinLnBrk="0" hangingPunct="1">
              <a:spcBef>
                <a:spcPts val="0"/>
              </a:spcBef>
              <a:spcAft>
                <a:spcPts val="300"/>
              </a:spcAft>
              <a:buFont typeface="Arial"/>
              <a:buChar char="–"/>
              <a:defRPr sz="2000" b="0" i="0" kern="1200">
                <a:solidFill>
                  <a:schemeClr val="tx1"/>
                </a:solidFill>
                <a:latin typeface="Univers for KPMG Light"/>
                <a:ea typeface="+mn-ea"/>
                <a:cs typeface="Univers for KPMG Light"/>
              </a:defRPr>
            </a:lvl4pPr>
            <a:lvl5pPr marL="0" indent="0" algn="l" defTabSz="457200" rtl="0" eaLnBrk="1" latinLnBrk="0" hangingPunct="1">
              <a:spcBef>
                <a:spcPts val="0"/>
              </a:spcBef>
              <a:spcAft>
                <a:spcPts val="300"/>
              </a:spcAft>
              <a:buFont typeface="Arial"/>
              <a:buNone/>
              <a:defRPr sz="2000" b="0" i="0" kern="1200">
                <a:solidFill>
                  <a:schemeClr val="accent6"/>
                </a:solidFill>
                <a:latin typeface="Univers for KPMG Light"/>
                <a:ea typeface="+mn-ea"/>
                <a:cs typeface="Univers for KPMG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GB" sz="1050" b="0">
                <a:solidFill>
                  <a:srgbClr val="C00000"/>
                </a:solidFill>
                <a:latin typeface="Arial" panose="020B0604020202020204" pitchFamily="34" charset="0"/>
                <a:cs typeface="Arial" panose="020B0604020202020204" pitchFamily="34" charset="0"/>
              </a:rPr>
              <a:t>Misalnya: lantai dari suatu gedung</a:t>
            </a:r>
            <a:endParaRPr lang="en-GB" sz="1050" b="0" dirty="0">
              <a:solidFill>
                <a:srgbClr val="C00000"/>
              </a:solidFill>
              <a:latin typeface="Arial" panose="020B0604020202020204" pitchFamily="34" charset="0"/>
              <a:cs typeface="Arial" panose="020B0604020202020204" pitchFamily="34" charset="0"/>
            </a:endParaRPr>
          </a:p>
        </p:txBody>
      </p:sp>
      <p:sp>
        <p:nvSpPr>
          <p:cNvPr id="12" name="Slide Number Placeholder 2">
            <a:extLst>
              <a:ext uri="{FF2B5EF4-FFF2-40B4-BE49-F238E27FC236}">
                <a16:creationId xmlns:a16="http://schemas.microsoft.com/office/drawing/2014/main" id="{1195C753-54CD-412D-873A-79E482E7F61D}"/>
              </a:ext>
            </a:extLst>
          </p:cNvPr>
          <p:cNvSpPr txBox="1">
            <a:spLocks/>
          </p:cNvSpPr>
          <p:nvPr/>
        </p:nvSpPr>
        <p:spPr>
          <a:xfrm>
            <a:off x="-87403" y="5500454"/>
            <a:ext cx="550862" cy="274383"/>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53566220-03D5-4B74-9E24-5963818B9351}" type="slidenum">
              <a:rPr lang="en-US" sz="900" b="1">
                <a:solidFill>
                  <a:schemeClr val="tx1"/>
                </a:solidFill>
                <a:latin typeface="Arial" panose="020B0604020202020204" pitchFamily="34" charset="0"/>
                <a:cs typeface="Arial" panose="020B0604020202020204" pitchFamily="34" charset="0"/>
              </a:rPr>
              <a:pPr algn="r">
                <a:defRPr/>
              </a:pPr>
              <a:t>8</a:t>
            </a:fld>
            <a:endParaRPr lang="en-US" sz="9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7441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9706" y="2775003"/>
            <a:ext cx="8398042" cy="1615827"/>
          </a:xfrm>
          <a:prstGeom prst="rect">
            <a:avLst/>
          </a:prstGeom>
          <a:noFill/>
        </p:spPr>
        <p:txBody>
          <a:bodyPr wrap="square" rtlCol="0">
            <a:spAutoFit/>
          </a:bodyPr>
          <a:lstStyle/>
          <a:p>
            <a:pPr algn="r"/>
            <a:r>
              <a:rPr lang="en-US" sz="4950" b="1">
                <a:solidFill>
                  <a:srgbClr val="002060"/>
                </a:solidFill>
                <a:latin typeface="Times New Roman" panose="02020603050405020304" pitchFamily="18" charset="0"/>
                <a:cs typeface="Times New Roman" panose="02020603050405020304" pitchFamily="18" charset="0"/>
              </a:rPr>
              <a:t>MEMISAHKAN KOMPONEN KONTRAK</a:t>
            </a:r>
            <a:endParaRPr lang="en-US" sz="4950" b="1" i="1">
              <a:solidFill>
                <a:srgbClr val="002060"/>
              </a:solidFill>
              <a:latin typeface="Times New Roman" panose="02020603050405020304" pitchFamily="18" charset="0"/>
              <a:cs typeface="Times New Roman" panose="02020603050405020304" pitchFamily="18" charset="0"/>
            </a:endParaRPr>
          </a:p>
        </p:txBody>
      </p:sp>
      <p:sp>
        <p:nvSpPr>
          <p:cNvPr id="5" name="Slide Number Placeholder 2">
            <a:extLst>
              <a:ext uri="{FF2B5EF4-FFF2-40B4-BE49-F238E27FC236}">
                <a16:creationId xmlns:a16="http://schemas.microsoft.com/office/drawing/2014/main" id="{58B85335-90C2-4E52-9734-60B76FC82817}"/>
              </a:ext>
            </a:extLst>
          </p:cNvPr>
          <p:cNvSpPr txBox="1">
            <a:spLocks/>
          </p:cNvSpPr>
          <p:nvPr/>
        </p:nvSpPr>
        <p:spPr>
          <a:xfrm>
            <a:off x="-87403" y="5500454"/>
            <a:ext cx="550862" cy="274383"/>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53566220-03D5-4B74-9E24-5963818B9351}" type="slidenum">
              <a:rPr lang="en-US" sz="900" b="1">
                <a:solidFill>
                  <a:schemeClr val="tx1"/>
                </a:solidFill>
                <a:latin typeface="Arial" panose="020B0604020202020204" pitchFamily="34" charset="0"/>
                <a:cs typeface="Arial" panose="020B0604020202020204" pitchFamily="34" charset="0"/>
              </a:rPr>
              <a:pPr algn="r">
                <a:defRPr/>
              </a:pPr>
              <a:t>9</a:t>
            </a:fld>
            <a:endParaRPr lang="en-US" sz="900" b="1" dirty="0">
              <a:solidFill>
                <a:schemeClr val="tx1"/>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8397695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TML_AUTOSHAPE_INFO" val="&lt;ThreeDShapeInfo&gt;&lt;uuid val=&quot;{D8D648CF-36A6-4B28-AB07-B454EC300598}&quot;/&gt;&lt;isInvalidForFieldText val=&quot;1&quot;/&gt;&lt;Image&gt;&lt;filename val=&quot;C:\Users\Lyong\Documents\WIP - training\Leases\data\asimages\{D8D648CF-36A6-4B28-AB07-B454EC300598}_13_S.png&quot;/&gt;&lt;left val=&quot;392&quot;/&gt;&lt;top val=&quot;159&quot;/&gt;&lt;width val=&quot;66&quot;/&gt;&lt;height val=&quot;60&quot;/&gt;&lt;hasText val=&quot;0&quot;/&gt;&lt;/Image&gt;&lt;Image&gt;&lt;filename val=&quot;C:\Users\Lyong\Documents\WIP - training\Leases\data\asimages\{D8D648CF-36A6-4B28-AB07-B454EC300598}_13_T.png&quot;/&gt;&lt;left val=&quot;392&quot;/&gt;&lt;top val=&quot;159&quot;/&gt;&lt;width val=&quot;66&quot;/&gt;&lt;height val=&quot;60&quot;/&gt;&lt;hasText val=&quot;1&quot;/&gt;&lt;/Image&gt;&lt;/ThreeDShapeInfo&gt;"/>
  <p:tag name="PRESENTER_SHAPETEXTINFO" val="&lt;ShapeTextInfo&gt;&lt;TableIndex row=&quot;-1&quot; col=&quot;-1&quot;&gt;&lt;linesCount val=&quot;0&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Lyong\Documents\WIP - training\Leases\data\asimages\{E808DF37-5919-427A-AB47-17B6AFFC1475}_13.png&quot;/&gt;&lt;left val=&quot;346&quot;/&gt;&lt;top val=&quot;294&quot;/&gt;&lt;width val=&quot;158&quot;/&gt;&lt;height val=&quot;43&quot;/&gt;&lt;hasText val=&quot;1&quot;/&gt;&lt;/Image&gt;&lt;/ThreeDShapeInfo&gt;"/>
  <p:tag name="PRESENTER_SHAPETEXTINFO" val="&lt;ShapeTextInfo&gt;&lt;TableIndex row=&quot;-1&quot; col=&quot;-1&quot;&gt;&lt;linesCount val=&quot;1&quot;/&gt;&lt;lineCharCount val=&quot;11&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Lyong\Documents\WIP - training\Leases\data\asimages\{E808DF37-5919-427A-AB47-17B6AFFC1475}_13.png&quot;/&gt;&lt;left val=&quot;346&quot;/&gt;&lt;top val=&quot;294&quot;/&gt;&lt;width val=&quot;158&quot;/&gt;&lt;height val=&quot;43&quot;/&gt;&lt;hasText val=&quot;1&quot;/&gt;&lt;/Image&gt;&lt;/ThreeDShapeInfo&gt;"/>
  <p:tag name="PRESENTER_SHAPETEXTINFO" val="&lt;ShapeTextInfo&gt;&lt;TableIndex row=&quot;-1&quot; col=&quot;-1&quot;&gt;&lt;linesCount val=&quot;1&quot;/&gt;&lt;lineCharCount val=&quot;11&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Lyong\Documents\WIP - training\Leases\data\asimages\{E808DF37-5919-427A-AB47-17B6AFFC1475}_13.png&quot;/&gt;&lt;left val=&quot;346&quot;/&gt;&lt;top val=&quot;294&quot;/&gt;&lt;width val=&quot;158&quot;/&gt;&lt;height val=&quot;43&quot;/&gt;&lt;hasText val=&quot;1&quot;/&gt;&lt;/Image&gt;&lt;/ThreeDShapeInfo&gt;"/>
  <p:tag name="PRESENTER_SHAPETEXTINFO" val="&lt;ShapeTextInfo&gt;&lt;TableIndex row=&quot;-1&quot; col=&quot;-1&quot;&gt;&lt;linesCount val=&quot;1&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Lyong\Documents\WIP - training\Leases\data\asimages\{386334B2-03AF-407A-A403-2C4FDB595833}_14.png&quot;/&gt;&lt;left val=&quot;219&quot;/&gt;&lt;top val=&quot;183&quot;/&gt;&lt;width val=&quot;90&quot;/&gt;&lt;height val=&quot;102&quot;/&gt;&lt;hasText val=&quot;1&quot;/&gt;&lt;/Image&gt;&lt;/ThreeDShapeInfo&gt;"/>
  <p:tag name="PRESENTER_SHAPETEXTINFO" val="&lt;ShapeTextInfo&gt;&lt;TableIndex row=&quot;-1&quot; col=&quot;-1&quot;&gt;&lt;linesCount val=&quot;1&quot;/&gt;&lt;lineCharCount val=&quot;1&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Lyong\Documents\WIP - training\Leases\data\asimages\{0290E9EE-C0CC-4A0B-80C7-0E858F17D1D5}_14.png&quot;/&gt;&lt;left val=&quot;517&quot;/&gt;&lt;top val=&quot;168&quot;/&gt;&lt;width val=&quot;170&quot;/&gt;&lt;height val=&quot;110&quot;/&gt;&lt;hasText val=&quot;1&quot;/&gt;&lt;/Image&gt;&lt;/ThreeDShapeInfo&gt;"/>
  <p:tag name="PRESENTER_SHAPETEXTINFO" val="&lt;ShapeTextInfo&gt;&lt;TableIndex row=&quot;-1&quot; col=&quot;-1&quot;&gt;&lt;linesCount val=&quot;4&quot;/&gt;&lt;lineCharCount val=&quot;17&quot;/&gt;&lt;lineCharCount val=&quot;9&quot;/&gt;&lt;lineCharCount val=&quot;12&quot;/&gt;&lt;lineCharCount val=&quot;12&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Lyong\Documents\WIP - training\Leases\data\asimages\{4D7FB832-82FB-47D3-90A8-8E3888134487}_14.png&quot;/&gt;&lt;left val=&quot;293&quot;/&gt;&lt;top val=&quot;168&quot;/&gt;&lt;width val=&quot;170&quot;/&gt;&lt;height val=&quot;110&quot;/&gt;&lt;hasText val=&quot;1&quot;/&gt;&lt;/Image&gt;&lt;/ThreeDShapeInfo&gt;"/>
  <p:tag name="PRESENTER_SHAPETEXTINFO" val="&lt;ShapeTextInfo&gt;&lt;TableIndex row=&quot;-1&quot; col=&quot;-1&quot;&gt;&lt;linesCount val=&quot;2&quot;/&gt;&lt;lineCharCount val=&quot;17&quot;/&gt;&lt;lineCharCount val=&quot;1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Lyong\Documents\WIP - training\Leases\data\asimages\{1F98234B-4436-4115-9CDA-4BF199339FA0}_14.png&quot;/&gt;&lt;left val=&quot;444&quot;/&gt;&lt;top val=&quot;184&quot;/&gt;&lt;width val=&quot;90&quot;/&gt;&lt;height val=&quot;102&quot;/&gt;&lt;hasText val=&quot;1&quot;/&gt;&lt;/Image&gt;&lt;/ThreeDShapeInfo&gt;"/>
  <p:tag name="PRESENTER_SHAPETEXTINFO" val="&lt;ShapeTextInfo&gt;&lt;TableIndex row=&quot;-1&quot; col=&quot;-1&quot;&gt;&lt;linesCount val=&quot;1&quot;/&gt;&lt;lineCharCount val=&quot;1&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Lyong\Documents\WIP - training\Leases\data\asimages\{386334B2-03AF-407A-A403-2C4FDB595833}_14.png&quot;/&gt;&lt;left val=&quot;219&quot;/&gt;&lt;top val=&quot;183&quot;/&gt;&lt;width val=&quot;90&quot;/&gt;&lt;height val=&quot;102&quot;/&gt;&lt;hasText val=&quot;1&quot;/&gt;&lt;/Image&gt;&lt;/ThreeDShapeInfo&gt;"/>
  <p:tag name="PRESENTER_SHAPETEXTINFO" val="&lt;ShapeTextInfo&gt;&lt;TableIndex row=&quot;-1&quot; col=&quot;-1&quot;&gt;&lt;linesCount val=&quot;1&quot;/&gt;&lt;lineCharCount val=&quot;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Lyong\Documents\WIP - training\Leases\data\asimages\{69AE8146-ADA5-4833-871D-1D5357FA7F6C}_14.png&quot;/&gt;&lt;left val=&quot;62&quot;/&gt;&lt;top val=&quot;168&quot;/&gt;&lt;width val=&quot;168&quot;/&gt;&lt;height val=&quot;110&quot;/&gt;&lt;hasText val=&quot;1&quot;/&gt;&lt;/Image&gt;&lt;/ThreeDShapeInfo&gt;"/>
  <p:tag name="PRESENTER_SHAPETEXTINFO" val="&lt;ShapeTextInfo&gt;&lt;TableIndex row=&quot;-1&quot; col=&quot;-1&quot;&gt;&lt;linesCount val=&quot;1&quot;/&gt;&lt;lineCharCount val=&quot;15&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Lyong\Documents\WIP - training\Leases\data\asimages\{69AE8146-ADA5-4833-871D-1D5357FA7F6C}_14.png&quot;/&gt;&lt;left val=&quot;62&quot;/&gt;&lt;top val=&quot;168&quot;/&gt;&lt;width val=&quot;168&quot;/&gt;&lt;height val=&quot;110&quot;/&gt;&lt;hasText val=&quot;1&quot;/&gt;&lt;/Image&gt;&lt;/ThreeDShapeInfo&gt;"/>
  <p:tag name="PRESENTER_SHAPETEXTINFO" val="&lt;ShapeTextInfo&gt;&lt;TableIndex row=&quot;-1&quot; col=&quot;-1&quot;&gt;&lt;linesCount val=&quot;1&quot;/&gt;&lt;lineCharCount val=&quot;15&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5DC4A2A9-4DF2-459F-8AC7-9FE54B35A16A}&quot;/&gt;&lt;isInvalidForFieldText val=&quot;0&quot;/&gt;&lt;Image&gt;&lt;filename val=&quot;C:\Users\Lyong\Documents\WIP - training\Leases\data\asimages\{5DC4A2A9-4DF2-459F-8AC7-9FE54B35A16A}_13.png&quot;/&gt;&lt;left val=&quot;584&quot;/&gt;&lt;top val=&quot;163&quot;/&gt;&lt;width val=&quot;68&quot;/&gt;&lt;height val=&quot;56&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Lyong\Documents\WIP - training\Leases\data\asimages\{E808DF37-5919-427A-AB47-17B6AFFC1475}_13.png&quot;/&gt;&lt;left val=&quot;346&quot;/&gt;&lt;top val=&quot;294&quot;/&gt;&lt;width val=&quot;158&quot;/&gt;&lt;height val=&quot;43&quot;/&gt;&lt;hasText val=&quot;1&quot;/&gt;&lt;/Image&gt;&lt;/ThreeDShapeInfo&gt;"/>
  <p:tag name="PRESENTER_SHAPETEXTINFO" val="&lt;ShapeTextInfo&gt;&lt;TableIndex row=&quot;-1&quot; col=&quot;-1&quot;&gt;&lt;linesCount val=&quot;1&quot;/&gt;&lt;lineCharCount val=&quot;11&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Lyong\Documents\WIP - training\Leases\data\asimages\{E808DF37-5919-427A-AB47-17B6AFFC1475}_13.png&quot;/&gt;&lt;left val=&quot;346&quot;/&gt;&lt;top val=&quot;294&quot;/&gt;&lt;width val=&quot;158&quot;/&gt;&lt;height val=&quot;43&quot;/&gt;&lt;hasText val=&quot;1&quot;/&gt;&lt;/Image&gt;&lt;/ThreeDShapeInfo&gt;"/>
  <p:tag name="PRESENTER_SHAPETEXTINFO" val="&lt;ShapeTextInfo&gt;&lt;TableIndex row=&quot;-1&quot; col=&quot;-1&quot;&gt;&lt;linesCount val=&quot;1&quot;/&gt;&lt;lineCharCount val=&quot;11&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Lyong\Documents\WIP - training\Leases\data\asimages\{E808DF37-5919-427A-AB47-17B6AFFC1475}_13.png&quot;/&gt;&lt;left val=&quot;346&quot;/&gt;&lt;top val=&quot;294&quot;/&gt;&lt;width val=&quot;158&quot;/&gt;&lt;height val=&quot;43&quot;/&gt;&lt;hasText val=&quot;1&quot;/&gt;&lt;/Image&gt;&lt;/ThreeDShapeInfo&gt;"/>
  <p:tag name="PRESENTER_SHAPETEXTINFO" val="&lt;ShapeTextInfo&gt;&lt;TableIndex row=&quot;-1&quot; col=&quot;-1&quot;&gt;&lt;linesCount val=&quot;1&quot;/&gt;&lt;lineCharCount val=&quot;11&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Lyong\Documents\WIP - training\Leases\data\asimages\{E808DF37-5919-427A-AB47-17B6AFFC1475}_13.png&quot;/&gt;&lt;left val=&quot;346&quot;/&gt;&lt;top val=&quot;294&quot;/&gt;&lt;width val=&quot;158&quot;/&gt;&lt;height val=&quot;43&quot;/&gt;&lt;hasText val=&quot;1&quot;/&gt;&lt;/Image&gt;&lt;/ThreeDShapeInfo&gt;"/>
  <p:tag name="PRESENTER_SHAPETEXTINFO" val="&lt;ShapeTextInfo&gt;&lt;TableIndex row=&quot;-1&quot; col=&quot;-1&quot;&gt;&lt;linesCount val=&quot;1&quot;/&gt;&lt;lineCharCount val=&quot;11&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6571</TotalTime>
  <Words>1590</Words>
  <Application>Microsoft Office PowerPoint</Application>
  <PresentationFormat>On-screen Show (4:3)</PresentationFormat>
  <Paragraphs>267</Paragraphs>
  <Slides>27</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 Black</vt:lpstr>
      <vt:lpstr>Calibri</vt:lpstr>
      <vt:lpstr>Calibri Light</vt:lpstr>
      <vt:lpstr>Lucida Grande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Aset Identifikasian</vt:lpstr>
      <vt:lpstr>PowerPoint Presentation</vt:lpstr>
      <vt:lpstr>PowerPoint Presentation</vt:lpstr>
      <vt:lpstr>PowerPoint Presentation</vt:lpstr>
      <vt:lpstr>PowerPoint Presentation</vt:lpstr>
      <vt:lpstr>PowerPoint Presentation</vt:lpstr>
      <vt:lpstr>Pengukuran Awal – Aset Hak-Guna</vt:lpstr>
      <vt:lpstr>PowerPoint Presentation</vt:lpstr>
      <vt:lpstr>PowerPoint Presentation</vt:lpstr>
      <vt:lpstr>Pengukuran Selanjutnya</vt:lpstr>
      <vt:lpstr>PowerPoint Presentation</vt:lpstr>
      <vt:lpstr>PowerPoint Presentation</vt:lpstr>
      <vt:lpstr>PowerPoint Presentation</vt:lpstr>
      <vt:lpstr>PowerPoint Presentation</vt:lpstr>
      <vt:lpstr>KETENTUAN TRANSISI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IAI Pusat</dc:creator>
  <cp:lastModifiedBy>Windows User</cp:lastModifiedBy>
  <cp:revision>860</cp:revision>
  <cp:lastPrinted>2019-01-08T12:35:29Z</cp:lastPrinted>
  <dcterms:created xsi:type="dcterms:W3CDTF">2018-12-03T11:02:37Z</dcterms:created>
  <dcterms:modified xsi:type="dcterms:W3CDTF">2019-02-07T04:06:23Z</dcterms:modified>
</cp:coreProperties>
</file>